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9" r:id="rId4"/>
    <p:sldId id="272" r:id="rId5"/>
    <p:sldId id="273" r:id="rId6"/>
    <p:sldId id="274" r:id="rId7"/>
    <p:sldId id="275" r:id="rId8"/>
    <p:sldId id="276" r:id="rId9"/>
    <p:sldId id="277" r:id="rId10"/>
    <p:sldId id="278" r:id="rId11"/>
    <p:sldId id="279" r:id="rId12"/>
    <p:sldId id="280" r:id="rId13"/>
    <p:sldId id="271"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40701391"/>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7"/>
          </a:xfrm>
          <a:prstGeom prst="rect">
            <a:avLst/>
          </a:prstGeom>
        </p:spPr>
        <p:txBody>
          <a:bodyPr/>
          <a:lstStyle/>
          <a:p>
            <a:r>
              <a:t>Title Text</a:t>
            </a:r>
          </a:p>
        </p:txBody>
      </p:sp>
      <p:sp>
        <p:nvSpPr>
          <p:cNvPr id="102" name="Shape 102"/>
          <p:cNvSpPr>
            <a:spLocks noGrp="1"/>
          </p:cNvSpPr>
          <p:nvPr>
            <p:ph type="body" idx="1"/>
          </p:nvPr>
        </p:nvSpPr>
        <p:spPr>
          <a:xfrm>
            <a:off x="457200" y="274638"/>
            <a:ext cx="60198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Shape 30"/>
          <p:cNvSpPr>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5" y="1535111"/>
            <a:ext cx="4041775" cy="639765"/>
          </a:xfrm>
          <a:prstGeom prst="rect">
            <a:avLst/>
          </a:prstGeom>
        </p:spPr>
        <p:txBody>
          <a:bodyPr anchor="b"/>
          <a:lstStyle/>
          <a:p>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5" cy="116205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8" y="1435100"/>
            <a:ext cx="3008316" cy="4691063"/>
          </a:xfrm>
          <a:prstGeom prst="rect">
            <a:avLst/>
          </a:prstGeom>
        </p:spPr>
        <p:txBody>
          <a:bodyPr/>
          <a:lstStyle/>
          <a:p>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2"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2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nvSpPr>
        <p:spPr>
          <a:xfrm>
            <a:off x="5257799" y="2405063"/>
            <a:ext cx="3283527" cy="1938988"/>
          </a:xfrm>
          <a:prstGeom prst="rect">
            <a:avLst/>
          </a:prstGeom>
          <a:ln w="12700">
            <a:miter lim="400000"/>
          </a:ln>
          <a:extLst>
            <a:ext uri="{C572A759-6A51-4108-AA02-DFA0A04FC94B}">
              <ma14:wrappingTextBox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wrap="square" lIns="45718" tIns="45718" rIns="45718" bIns="45718">
            <a:spAutoFit/>
          </a:bodyPr>
          <a:lstStyle>
            <a:lvl1pPr algn="ctr">
              <a:defRPr sz="4000" b="1" cap="all">
                <a:solidFill>
                  <a:srgbClr val="80BD1C"/>
                </a:solidFill>
                <a:latin typeface="+mn-lt"/>
                <a:ea typeface="+mn-ea"/>
                <a:cs typeface="+mn-cs"/>
                <a:sym typeface="Calibri"/>
              </a:defRPr>
            </a:lvl1pPr>
          </a:lstStyle>
          <a:p>
            <a:r>
              <a:rPr dirty="0"/>
              <a:t> </a:t>
            </a:r>
            <a:r>
              <a:rPr lang="hr-HR" dirty="0"/>
              <a:t>EXCELENCE AND TECHNOLOGY</a:t>
            </a:r>
            <a:endParaRPr dirty="0"/>
          </a:p>
        </p:txBody>
      </p:sp>
      <p:sp>
        <p:nvSpPr>
          <p:cNvPr id="113" name="Shape 113"/>
          <p:cNvSpPr/>
          <p:nvPr/>
        </p:nvSpPr>
        <p:spPr>
          <a:xfrm flipH="1">
            <a:off x="4876799" y="2058988"/>
            <a:ext cx="1590" cy="2667002"/>
          </a:xfrm>
          <a:prstGeom prst="line">
            <a:avLst/>
          </a:prstGeom>
          <a:ln>
            <a:solidFill>
              <a:srgbClr val="000000"/>
            </a:solidFill>
          </a:ln>
        </p:spPr>
        <p:txBody>
          <a:bodyPr lIns="45718" tIns="45718" rIns="45718" bIns="45718"/>
          <a:lstStyle/>
          <a:p>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363" y="894737"/>
            <a:ext cx="4561731" cy="456173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998287" y="215749"/>
            <a:ext cx="7991352" cy="14809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900" b="1">
                <a:solidFill>
                  <a:srgbClr val="595959"/>
                </a:solidFill>
              </a:defRPr>
            </a:pPr>
            <a:endParaRPr dirty="0"/>
          </a:p>
          <a:p>
            <a:pPr>
              <a:defRPr sz="2900" b="1">
                <a:solidFill>
                  <a:srgbClr val="595959"/>
                </a:solidFill>
              </a:defRPr>
            </a:pPr>
            <a:endParaRPr dirty="0"/>
          </a:p>
          <a:p>
            <a:pPr>
              <a:defRPr sz="2000" b="1">
                <a:solidFill>
                  <a:srgbClr val="595959"/>
                </a:solidFill>
              </a:defRPr>
            </a:pPr>
            <a:r>
              <a:rPr dirty="0"/>
              <a:t> </a:t>
            </a:r>
            <a:endParaRPr dirty="0">
              <a:latin typeface="Arial"/>
              <a:ea typeface="Arial"/>
              <a:cs typeface="Arial"/>
              <a:sym typeface="Arial"/>
            </a:endParaRPr>
          </a:p>
        </p:txBody>
      </p:sp>
      <p:sp>
        <p:nvSpPr>
          <p:cNvPr id="135" name="Shape 135"/>
          <p:cNvSpPr>
            <a:spLocks noGrp="1"/>
          </p:cNvSpPr>
          <p:nvPr>
            <p:ph type="title"/>
          </p:nvPr>
        </p:nvSpPr>
        <p:spPr>
          <a:xfrm>
            <a:off x="467544" y="476250"/>
            <a:ext cx="7000055" cy="1143000"/>
          </a:xfrm>
          <a:prstGeom prst="rect">
            <a:avLst/>
          </a:prstGeom>
        </p:spPr>
        <p:txBody>
          <a:bodyPr>
            <a:normAutofit/>
          </a:bodyPr>
          <a:lstStyle/>
          <a:p>
            <a:pPr>
              <a:defRPr sz="3200" b="1" cap="all">
                <a:solidFill>
                  <a:srgbClr val="595959"/>
                </a:solidFill>
              </a:defRPr>
            </a:pPr>
            <a:r>
              <a:rPr sz="2800" dirty="0"/>
              <a:t>Nikola tesla </a:t>
            </a:r>
            <a:r>
              <a:rPr sz="2800" dirty="0" err="1"/>
              <a:t>ev</a:t>
            </a:r>
            <a:r>
              <a:rPr sz="2800" dirty="0"/>
              <a:t> RALLY  CROATIA </a:t>
            </a:r>
            <a:r>
              <a:rPr sz="2800" dirty="0" smtClean="0"/>
              <a:t>201</a:t>
            </a:r>
            <a:r>
              <a:rPr lang="en-US" sz="2800" dirty="0"/>
              <a:t>8</a:t>
            </a:r>
            <a:endParaRPr sz="2800" dirty="0"/>
          </a:p>
        </p:txBody>
      </p:sp>
      <p:sp>
        <p:nvSpPr>
          <p:cNvPr id="136" name="Shape 136"/>
          <p:cNvSpPr/>
          <p:nvPr/>
        </p:nvSpPr>
        <p:spPr>
          <a:xfrm>
            <a:off x="970790" y="1556792"/>
            <a:ext cx="3850172" cy="34163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a:buSzPct val="100000"/>
              <a:defRPr b="1"/>
            </a:pPr>
            <a:r>
              <a:rPr lang="hr-HR" dirty="0">
                <a:latin typeface="Arial"/>
                <a:cs typeface="Arial"/>
                <a:sym typeface="Arial"/>
              </a:rPr>
              <a:t>7. </a:t>
            </a:r>
            <a:r>
              <a:rPr dirty="0" smtClean="0"/>
              <a:t>D</a:t>
            </a:r>
            <a:r>
              <a:rPr lang="en-US" dirty="0" smtClean="0"/>
              <a:t>AY</a:t>
            </a:r>
            <a:r>
              <a:rPr dirty="0" smtClean="0"/>
              <a:t> </a:t>
            </a:r>
            <a:r>
              <a:rPr lang="hr-HR" dirty="0" smtClean="0"/>
              <a:t>0</a:t>
            </a:r>
            <a:r>
              <a:rPr lang="en-US" dirty="0" smtClean="0"/>
              <a:t>9</a:t>
            </a:r>
            <a:r>
              <a:rPr lang="hr-HR" dirty="0" smtClean="0"/>
              <a:t>.06.201</a:t>
            </a:r>
            <a:r>
              <a:rPr lang="en-US" dirty="0" smtClean="0"/>
              <a:t>8</a:t>
            </a:r>
            <a:r>
              <a:rPr lang="hr-HR" dirty="0" smtClean="0"/>
              <a:t>. </a:t>
            </a:r>
            <a:r>
              <a:rPr lang="en-US" dirty="0" smtClean="0"/>
              <a:t>Zadar</a:t>
            </a:r>
            <a:r>
              <a:rPr lang="hr-HR" dirty="0" smtClean="0"/>
              <a:t>-MC</a:t>
            </a:r>
            <a:endParaRPr lang="en-US" dirty="0" smtClean="0"/>
          </a:p>
          <a:p>
            <a:pPr algn="just">
              <a:buSzPct val="100000"/>
              <a:defRPr b="1"/>
            </a:pPr>
            <a:r>
              <a:rPr lang="en-US" dirty="0"/>
              <a:t> </a:t>
            </a:r>
            <a:r>
              <a:rPr lang="en-US" dirty="0" smtClean="0"/>
              <a:t>    </a:t>
            </a:r>
            <a:r>
              <a:rPr lang="hr-HR" dirty="0" smtClean="0"/>
              <a:t>Nikola </a:t>
            </a:r>
            <a:r>
              <a:rPr lang="en-US" dirty="0" smtClean="0"/>
              <a:t> </a:t>
            </a:r>
            <a:r>
              <a:rPr lang="hr-HR" dirty="0" smtClean="0"/>
              <a:t>Tesla </a:t>
            </a:r>
            <a:r>
              <a:rPr lang="hr-HR" dirty="0"/>
              <a:t>Smiljan Gospić-</a:t>
            </a:r>
          </a:p>
          <a:p>
            <a:pPr algn="just">
              <a:buSzPct val="100000"/>
              <a:defRPr b="1"/>
            </a:pPr>
            <a:r>
              <a:rPr lang="hr-HR" dirty="0"/>
              <a:t>     NP Plitvička Jezera – Zagreb</a:t>
            </a:r>
          </a:p>
          <a:p>
            <a:pPr marL="285750" indent="-285750" algn="just">
              <a:buSzPct val="100000"/>
              <a:buFont typeface="Arial" panose="020B0604020202020204" pitchFamily="34" charset="0"/>
              <a:buChar char="•"/>
              <a:defRPr b="1"/>
            </a:pPr>
            <a:r>
              <a:rPr dirty="0" smtClean="0"/>
              <a:t>MC </a:t>
            </a:r>
            <a:r>
              <a:rPr dirty="0"/>
              <a:t>Nikola </a:t>
            </a:r>
            <a:r>
              <a:rPr dirty="0" smtClean="0"/>
              <a:t>Tesla</a:t>
            </a:r>
            <a:r>
              <a:rPr lang="en-US" dirty="0"/>
              <a:t> </a:t>
            </a:r>
            <a:r>
              <a:rPr lang="en-US" dirty="0" smtClean="0"/>
              <a:t>u </a:t>
            </a:r>
            <a:r>
              <a:rPr lang="en-US" dirty="0" err="1" smtClean="0"/>
              <a:t>Smiljanu</a:t>
            </a:r>
            <a:r>
              <a:rPr lang="en-US" dirty="0" smtClean="0"/>
              <a:t>: </a:t>
            </a:r>
            <a:r>
              <a:rPr lang="en-US" dirty="0" smtClean="0"/>
              <a:t>sightseeing and lunch</a:t>
            </a:r>
            <a:endParaRPr lang="hr-HR" dirty="0"/>
          </a:p>
          <a:p>
            <a:pPr marL="285750" indent="-285750" algn="just">
              <a:buFont typeface="Arial" panose="020B0604020202020204" pitchFamily="34" charset="0"/>
              <a:buChar char="•"/>
            </a:pPr>
            <a:r>
              <a:rPr lang="hr-HR" dirty="0"/>
              <a:t> </a:t>
            </a:r>
            <a:r>
              <a:rPr lang="hr-HR" dirty="0" smtClean="0"/>
              <a:t>Plitvička Jezera</a:t>
            </a:r>
            <a:r>
              <a:rPr lang="en-US" dirty="0" smtClean="0"/>
              <a:t>: </a:t>
            </a:r>
            <a:r>
              <a:rPr lang="en-US" dirty="0" smtClean="0"/>
              <a:t>sightseeing</a:t>
            </a:r>
            <a:endParaRPr lang="en-US" dirty="0" smtClean="0"/>
          </a:p>
          <a:p>
            <a:pPr marL="285750" indent="-285750" algn="just">
              <a:buFont typeface="Arial" panose="020B0604020202020204" pitchFamily="34" charset="0"/>
              <a:buChar char="•"/>
            </a:pPr>
            <a:r>
              <a:rPr b="1" dirty="0" smtClean="0"/>
              <a:t>Zagreb </a:t>
            </a:r>
            <a:r>
              <a:rPr lang="en-US" b="1" dirty="0" smtClean="0"/>
              <a:t>– hotel Esplanade</a:t>
            </a:r>
            <a:endParaRPr dirty="0">
              <a:latin typeface="Arial"/>
              <a:ea typeface="Arial"/>
              <a:cs typeface="Arial"/>
              <a:sym typeface="Arial"/>
            </a:endParaRPr>
          </a:p>
          <a:p>
            <a:pPr algn="just"/>
            <a:endParaRPr dirty="0"/>
          </a:p>
          <a:p>
            <a:pPr marL="342900" indent="-342900" algn="just">
              <a:buSzPct val="100000"/>
              <a:buAutoNum type="arabicPeriod" startAt="4"/>
            </a:pPr>
            <a:endParaRPr dirty="0"/>
          </a:p>
          <a:p>
            <a:pPr marL="342900" indent="-342900" algn="just">
              <a:buSzPct val="100000"/>
              <a:buAutoNum type="arabicPeriod" startAt="4"/>
            </a:pPr>
            <a:endParaRPr dirty="0"/>
          </a:p>
          <a:p>
            <a:pPr marL="342900" indent="-342900" algn="just">
              <a:buSzPct val="100000"/>
              <a:buAutoNum type="arabicPeriod" startAt="5"/>
            </a:pPr>
            <a:endParaRPr dirty="0"/>
          </a:p>
          <a:p>
            <a:pPr marL="342900" indent="-342900" algn="just">
              <a:buSzPct val="100000"/>
              <a:buAutoNum type="arabicPeriod" startAt="6"/>
            </a:pPr>
            <a:endParaRPr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1076" y="4137338"/>
            <a:ext cx="3861836" cy="257798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647" y="3615160"/>
            <a:ext cx="4644064" cy="310015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6711" y="1575620"/>
            <a:ext cx="3817765" cy="25486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6211" y="99761"/>
            <a:ext cx="1282238" cy="1282238"/>
          </a:xfrm>
          <a:prstGeom prst="rect">
            <a:avLst/>
          </a:prstGeom>
        </p:spPr>
      </p:pic>
    </p:spTree>
    <p:extLst>
      <p:ext uri="{BB962C8B-B14F-4D97-AF65-F5344CB8AC3E}">
        <p14:creationId xmlns:p14="http://schemas.microsoft.com/office/powerpoint/2010/main" val="1392024107"/>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34"/>
                                        </p:tgtEl>
                                        <p:attrNameLst>
                                          <p:attrName>style.visibility</p:attrName>
                                        </p:attrNameLst>
                                      </p:cBhvr>
                                      <p:to>
                                        <p:strVal val="visible"/>
                                      </p:to>
                                    </p:set>
                                    <p:animEffect transition="in" filter="dissolve">
                                      <p:cBhvr>
                                        <p:cTn id="7" dur="2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998287" y="215749"/>
            <a:ext cx="7991352" cy="14809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900" b="1">
                <a:solidFill>
                  <a:srgbClr val="595959"/>
                </a:solidFill>
              </a:defRPr>
            </a:pPr>
            <a:endParaRPr dirty="0"/>
          </a:p>
          <a:p>
            <a:pPr>
              <a:defRPr sz="2900" b="1">
                <a:solidFill>
                  <a:srgbClr val="595959"/>
                </a:solidFill>
              </a:defRPr>
            </a:pPr>
            <a:endParaRPr dirty="0"/>
          </a:p>
          <a:p>
            <a:pPr>
              <a:defRPr sz="2000" b="1">
                <a:solidFill>
                  <a:srgbClr val="595959"/>
                </a:solidFill>
              </a:defRPr>
            </a:pPr>
            <a:r>
              <a:rPr dirty="0"/>
              <a:t> </a:t>
            </a:r>
            <a:endParaRPr dirty="0">
              <a:latin typeface="Arial"/>
              <a:ea typeface="Arial"/>
              <a:cs typeface="Arial"/>
              <a:sym typeface="Arial"/>
            </a:endParaRPr>
          </a:p>
        </p:txBody>
      </p:sp>
      <p:sp>
        <p:nvSpPr>
          <p:cNvPr id="135" name="Shape 135"/>
          <p:cNvSpPr>
            <a:spLocks noGrp="1"/>
          </p:cNvSpPr>
          <p:nvPr>
            <p:ph type="title"/>
          </p:nvPr>
        </p:nvSpPr>
        <p:spPr>
          <a:xfrm>
            <a:off x="467544" y="476250"/>
            <a:ext cx="7000055" cy="1143000"/>
          </a:xfrm>
          <a:prstGeom prst="rect">
            <a:avLst/>
          </a:prstGeom>
        </p:spPr>
        <p:txBody>
          <a:bodyPr>
            <a:normAutofit/>
          </a:bodyPr>
          <a:lstStyle/>
          <a:p>
            <a:pPr>
              <a:defRPr sz="3200" b="1" cap="all">
                <a:solidFill>
                  <a:srgbClr val="595959"/>
                </a:solidFill>
              </a:defRPr>
            </a:pPr>
            <a:r>
              <a:rPr sz="2800" dirty="0"/>
              <a:t>Nikola tesla </a:t>
            </a:r>
            <a:r>
              <a:rPr sz="2800" dirty="0" err="1"/>
              <a:t>ev</a:t>
            </a:r>
            <a:r>
              <a:rPr sz="2800" dirty="0"/>
              <a:t> RALLY  CROATIA </a:t>
            </a:r>
            <a:r>
              <a:rPr sz="2800" dirty="0" smtClean="0"/>
              <a:t>201</a:t>
            </a:r>
            <a:r>
              <a:rPr lang="en-US" sz="2800" dirty="0"/>
              <a:t>8</a:t>
            </a:r>
            <a:endParaRPr sz="2800" dirty="0"/>
          </a:p>
        </p:txBody>
      </p:sp>
      <p:sp>
        <p:nvSpPr>
          <p:cNvPr id="136" name="Shape 136"/>
          <p:cNvSpPr/>
          <p:nvPr/>
        </p:nvSpPr>
        <p:spPr>
          <a:xfrm>
            <a:off x="719151" y="1272074"/>
            <a:ext cx="4500922" cy="258532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42900" indent="-342900" algn="just">
              <a:buSzPct val="100000"/>
              <a:buAutoNum type="arabicPeriod" startAt="8"/>
              <a:defRPr b="1"/>
            </a:pPr>
            <a:r>
              <a:rPr dirty="0" smtClean="0"/>
              <a:t>D</a:t>
            </a:r>
            <a:r>
              <a:rPr lang="en-US" dirty="0" smtClean="0"/>
              <a:t>AY</a:t>
            </a:r>
            <a:r>
              <a:rPr dirty="0" smtClean="0"/>
              <a:t> </a:t>
            </a:r>
            <a:r>
              <a:rPr lang="en-US" dirty="0" smtClean="0"/>
              <a:t>10</a:t>
            </a:r>
            <a:r>
              <a:rPr lang="hr-HR" dirty="0" smtClean="0"/>
              <a:t>.06.2017</a:t>
            </a:r>
            <a:r>
              <a:rPr lang="hr-HR" dirty="0"/>
              <a:t>.</a:t>
            </a:r>
            <a:r>
              <a:rPr dirty="0"/>
              <a:t> Zagreb – </a:t>
            </a:r>
            <a:endParaRPr lang="en-US" dirty="0" smtClean="0"/>
          </a:p>
          <a:p>
            <a:pPr algn="just">
              <a:buSzPct val="100000"/>
              <a:defRPr b="1"/>
            </a:pPr>
            <a:r>
              <a:rPr lang="en-US" dirty="0"/>
              <a:t> </a:t>
            </a:r>
            <a:r>
              <a:rPr lang="en-US" dirty="0" smtClean="0"/>
              <a:t>    </a:t>
            </a:r>
            <a:r>
              <a:rPr dirty="0" err="1" smtClean="0"/>
              <a:t>Trg</a:t>
            </a:r>
            <a:r>
              <a:rPr dirty="0" smtClean="0"/>
              <a:t> </a:t>
            </a:r>
            <a:r>
              <a:rPr dirty="0" err="1"/>
              <a:t>Bana</a:t>
            </a:r>
            <a:r>
              <a:rPr dirty="0"/>
              <a:t> </a:t>
            </a:r>
            <a:r>
              <a:rPr dirty="0" err="1" smtClean="0"/>
              <a:t>Jelačića</a:t>
            </a:r>
            <a:endParaRPr lang="en-US" dirty="0" smtClean="0"/>
          </a:p>
          <a:p>
            <a:pPr marL="285750" indent="-285750" algn="just">
              <a:buFont typeface="Arial" panose="020B0604020202020204" pitchFamily="34" charset="0"/>
              <a:buChar char="•"/>
              <a:defRPr b="1"/>
            </a:pPr>
            <a:r>
              <a:rPr dirty="0" smtClean="0"/>
              <a:t> </a:t>
            </a:r>
            <a:r>
              <a:rPr lang="en-US" dirty="0" smtClean="0"/>
              <a:t>“</a:t>
            </a:r>
            <a:r>
              <a:rPr lang="en-US" dirty="0" smtClean="0"/>
              <a:t>Skill exam</a:t>
            </a:r>
            <a:r>
              <a:rPr lang="en-US" dirty="0" smtClean="0"/>
              <a:t>”-</a:t>
            </a:r>
            <a:r>
              <a:rPr lang="en-US" dirty="0" smtClean="0"/>
              <a:t>FINISH</a:t>
            </a:r>
            <a:endParaRPr dirty="0">
              <a:latin typeface="Arial"/>
              <a:ea typeface="Arial"/>
              <a:cs typeface="Arial"/>
              <a:sym typeface="Arial"/>
            </a:endParaRPr>
          </a:p>
          <a:p>
            <a:pPr marL="285750" indent="-285750" algn="just">
              <a:buFont typeface="Arial" panose="020B0604020202020204" pitchFamily="34" charset="0"/>
              <a:buChar char="•"/>
            </a:pPr>
            <a:r>
              <a:rPr lang="en-US" dirty="0" smtClean="0"/>
              <a:t>Award ceremony and celebration lunch</a:t>
            </a:r>
            <a:endParaRPr dirty="0">
              <a:latin typeface="Arial"/>
              <a:ea typeface="Arial"/>
              <a:cs typeface="Arial"/>
              <a:sym typeface="Arial"/>
            </a:endParaRPr>
          </a:p>
          <a:p>
            <a:pPr algn="just"/>
            <a:r>
              <a:rPr dirty="0"/>
              <a:t>   </a:t>
            </a:r>
          </a:p>
          <a:p>
            <a:pPr algn="just"/>
            <a:endParaRPr dirty="0"/>
          </a:p>
          <a:p>
            <a:pPr marL="342900" indent="-342900" algn="just">
              <a:buSzPct val="100000"/>
              <a:buAutoNum type="arabicPeriod" startAt="4"/>
            </a:pPr>
            <a:endParaRPr dirty="0"/>
          </a:p>
          <a:p>
            <a:pPr marL="342900" indent="-342900" algn="just">
              <a:buSzPct val="100000"/>
              <a:buAutoNum type="arabicPeriod" startAt="4"/>
            </a:pPr>
            <a:endParaRPr dirty="0"/>
          </a:p>
          <a:p>
            <a:pPr marL="342900" indent="-342900" algn="just">
              <a:buSzPct val="100000"/>
              <a:buAutoNum type="arabicPeriod" startAt="5"/>
            </a:pPr>
            <a:endParaRP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560" y="1629948"/>
            <a:ext cx="3544049" cy="23658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729" y="3995065"/>
            <a:ext cx="3552651" cy="250860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141" y="3022341"/>
            <a:ext cx="5226587" cy="348902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6211" y="99761"/>
            <a:ext cx="1282238" cy="1282238"/>
          </a:xfrm>
          <a:prstGeom prst="rect">
            <a:avLst/>
          </a:prstGeom>
        </p:spPr>
      </p:pic>
    </p:spTree>
    <p:extLst>
      <p:ext uri="{BB962C8B-B14F-4D97-AF65-F5344CB8AC3E}">
        <p14:creationId xmlns:p14="http://schemas.microsoft.com/office/powerpoint/2010/main" val="3350780949"/>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34"/>
                                        </p:tgtEl>
                                        <p:attrNameLst>
                                          <p:attrName>style.visibility</p:attrName>
                                        </p:attrNameLst>
                                      </p:cBhvr>
                                      <p:to>
                                        <p:strVal val="visible"/>
                                      </p:to>
                                    </p:set>
                                    <p:animEffect transition="in" filter="dissolve">
                                      <p:cBhvr>
                                        <p:cTn id="7" dur="2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998287" y="215749"/>
            <a:ext cx="7991352" cy="14809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900" b="1">
                <a:solidFill>
                  <a:srgbClr val="595959"/>
                </a:solidFill>
              </a:defRPr>
            </a:pPr>
            <a:endParaRPr dirty="0"/>
          </a:p>
          <a:p>
            <a:pPr>
              <a:defRPr sz="2900" b="1">
                <a:solidFill>
                  <a:srgbClr val="595959"/>
                </a:solidFill>
              </a:defRPr>
            </a:pPr>
            <a:endParaRPr dirty="0"/>
          </a:p>
          <a:p>
            <a:pPr>
              <a:defRPr sz="2000" b="1">
                <a:solidFill>
                  <a:srgbClr val="595959"/>
                </a:solidFill>
              </a:defRPr>
            </a:pPr>
            <a:r>
              <a:rPr dirty="0"/>
              <a:t> </a:t>
            </a:r>
            <a:endParaRPr dirty="0">
              <a:latin typeface="Arial"/>
              <a:ea typeface="Arial"/>
              <a:cs typeface="Arial"/>
              <a:sym typeface="Arial"/>
            </a:endParaRPr>
          </a:p>
        </p:txBody>
      </p:sp>
      <p:sp>
        <p:nvSpPr>
          <p:cNvPr id="135" name="Shape 135"/>
          <p:cNvSpPr>
            <a:spLocks noGrp="1"/>
          </p:cNvSpPr>
          <p:nvPr>
            <p:ph type="title"/>
          </p:nvPr>
        </p:nvSpPr>
        <p:spPr>
          <a:xfrm>
            <a:off x="467544" y="476250"/>
            <a:ext cx="7000055" cy="1143000"/>
          </a:xfrm>
          <a:prstGeom prst="rect">
            <a:avLst/>
          </a:prstGeom>
        </p:spPr>
        <p:txBody>
          <a:bodyPr>
            <a:normAutofit/>
          </a:bodyPr>
          <a:lstStyle/>
          <a:p>
            <a:pPr>
              <a:defRPr sz="3200" b="1" cap="all">
                <a:solidFill>
                  <a:srgbClr val="595959"/>
                </a:solidFill>
              </a:defRPr>
            </a:pPr>
            <a:r>
              <a:rPr sz="2800" dirty="0"/>
              <a:t>Nikola tesla </a:t>
            </a:r>
            <a:r>
              <a:rPr sz="2800" dirty="0" err="1"/>
              <a:t>ev</a:t>
            </a:r>
            <a:r>
              <a:rPr sz="2800" dirty="0"/>
              <a:t> RALLY  CROATIA </a:t>
            </a:r>
            <a:r>
              <a:rPr sz="2800" dirty="0" smtClean="0"/>
              <a:t>201</a:t>
            </a:r>
            <a:r>
              <a:rPr lang="en-US" sz="2800" dirty="0"/>
              <a:t>8</a:t>
            </a:r>
            <a:endParaRPr sz="2800" dirty="0"/>
          </a:p>
        </p:txBody>
      </p:sp>
      <p:sp>
        <p:nvSpPr>
          <p:cNvPr id="136" name="Shape 136"/>
          <p:cNvSpPr/>
          <p:nvPr/>
        </p:nvSpPr>
        <p:spPr>
          <a:xfrm>
            <a:off x="755576" y="1556792"/>
            <a:ext cx="4032448" cy="646330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a:buSzPct val="100000"/>
              <a:buFont typeface="Arial"/>
              <a:buChar char="•"/>
            </a:pPr>
            <a:r>
              <a:rPr dirty="0"/>
              <a:t>  </a:t>
            </a:r>
            <a:r>
              <a:rPr lang="hr-HR" b="1" dirty="0"/>
              <a:t>8 </a:t>
            </a:r>
            <a:r>
              <a:rPr lang="en-US" b="1" dirty="0" smtClean="0"/>
              <a:t>days</a:t>
            </a:r>
            <a:r>
              <a:rPr lang="hr-HR" b="1" dirty="0" smtClean="0"/>
              <a:t>, </a:t>
            </a:r>
            <a:r>
              <a:rPr lang="hr-HR" b="1" dirty="0"/>
              <a:t>15 </a:t>
            </a:r>
            <a:r>
              <a:rPr lang="en-US" b="1" dirty="0" smtClean="0"/>
              <a:t>cities</a:t>
            </a:r>
            <a:r>
              <a:rPr lang="hr-HR" b="1" dirty="0" smtClean="0"/>
              <a:t>, </a:t>
            </a:r>
            <a:r>
              <a:rPr lang="hr-HR" b="1" dirty="0"/>
              <a:t>5 </a:t>
            </a:r>
            <a:r>
              <a:rPr lang="en-US" b="1" dirty="0" smtClean="0"/>
              <a:t>Islands</a:t>
            </a:r>
            <a:r>
              <a:rPr lang="hr-HR" b="1" dirty="0" smtClean="0"/>
              <a:t>, </a:t>
            </a:r>
            <a:r>
              <a:rPr lang="en-US" b="1" dirty="0"/>
              <a:t>4</a:t>
            </a:r>
            <a:r>
              <a:rPr lang="hr-HR" b="1" dirty="0" smtClean="0"/>
              <a:t> </a:t>
            </a:r>
            <a:r>
              <a:rPr lang="hr-HR" b="1" dirty="0" smtClean="0"/>
              <a:t>N</a:t>
            </a:r>
            <a:r>
              <a:rPr lang="en-US" b="1" dirty="0" err="1" smtClean="0"/>
              <a:t>ational</a:t>
            </a:r>
            <a:r>
              <a:rPr lang="en-US" b="1" dirty="0" smtClean="0"/>
              <a:t> Parks</a:t>
            </a:r>
            <a:r>
              <a:rPr lang="hr-HR" b="1" dirty="0" smtClean="0"/>
              <a:t>  </a:t>
            </a:r>
            <a:r>
              <a:rPr lang="hr-HR" b="1" dirty="0"/>
              <a:t>:</a:t>
            </a:r>
          </a:p>
          <a:p>
            <a:pPr algn="just">
              <a:buSzPct val="100000"/>
              <a:buFont typeface="Arial"/>
              <a:buChar char="•"/>
            </a:pPr>
            <a:r>
              <a:rPr lang="hr-HR" dirty="0"/>
              <a:t> </a:t>
            </a:r>
            <a:r>
              <a:rPr lang="hr-HR" dirty="0" smtClean="0"/>
              <a:t>Rovinj,Poreč,</a:t>
            </a:r>
            <a:r>
              <a:rPr lang="en-US" dirty="0" err="1" smtClean="0"/>
              <a:t>Vodnjan,Vrsar</a:t>
            </a:r>
            <a:r>
              <a:rPr lang="en-US" dirty="0" smtClean="0"/>
              <a:t>, </a:t>
            </a:r>
            <a:r>
              <a:rPr lang="hr-HR" dirty="0" smtClean="0"/>
              <a:t>Motovun,</a:t>
            </a:r>
            <a:endParaRPr lang="en-US" dirty="0" smtClean="0"/>
          </a:p>
          <a:p>
            <a:pPr algn="just">
              <a:buSzPct val="100000"/>
            </a:pPr>
            <a:r>
              <a:rPr lang="en-US" dirty="0"/>
              <a:t> </a:t>
            </a:r>
            <a:r>
              <a:rPr lang="en-US" dirty="0" smtClean="0"/>
              <a:t>  </a:t>
            </a:r>
            <a:r>
              <a:rPr lang="hr-HR" dirty="0" smtClean="0"/>
              <a:t>Buzet,</a:t>
            </a:r>
            <a:r>
              <a:rPr lang="en-US" dirty="0" err="1" smtClean="0"/>
              <a:t>Roč</a:t>
            </a:r>
            <a:r>
              <a:rPr lang="en-US" dirty="0" smtClean="0"/>
              <a:t>,</a:t>
            </a:r>
            <a:r>
              <a:rPr lang="hr-HR" dirty="0" smtClean="0"/>
              <a:t>Cres,Lošinj,</a:t>
            </a:r>
            <a:r>
              <a:rPr lang="en-US" dirty="0" err="1" smtClean="0"/>
              <a:t>Krk,Pag,Zadar</a:t>
            </a:r>
            <a:r>
              <a:rPr lang="en-US" dirty="0" smtClean="0"/>
              <a:t>,</a:t>
            </a:r>
            <a:endParaRPr lang="hr-HR" dirty="0"/>
          </a:p>
          <a:p>
            <a:pPr algn="just">
              <a:buSzPct val="100000"/>
            </a:pPr>
            <a:r>
              <a:rPr lang="hr-HR" dirty="0"/>
              <a:t>  </a:t>
            </a:r>
            <a:r>
              <a:rPr lang="en-US" dirty="0" err="1" smtClean="0"/>
              <a:t>Kornati</a:t>
            </a:r>
            <a:r>
              <a:rPr lang="en-US" dirty="0" smtClean="0"/>
              <a:t>, </a:t>
            </a:r>
            <a:r>
              <a:rPr lang="hr-HR" dirty="0" smtClean="0"/>
              <a:t>NP </a:t>
            </a:r>
            <a:r>
              <a:rPr lang="hr-HR" dirty="0"/>
              <a:t>Plitvička Jezera, Zagreb</a:t>
            </a:r>
          </a:p>
          <a:p>
            <a:pPr algn="just">
              <a:buSzPct val="100000"/>
            </a:pPr>
            <a:endParaRPr lang="hr-HR" dirty="0"/>
          </a:p>
          <a:p>
            <a:pPr algn="just">
              <a:buSzPct val="100000"/>
              <a:buFont typeface="Arial"/>
              <a:buChar char="•"/>
            </a:pPr>
            <a:r>
              <a:rPr lang="hr-HR" b="1" dirty="0"/>
              <a:t>  </a:t>
            </a:r>
            <a:r>
              <a:rPr lang="en-US" b="1" dirty="0" smtClean="0"/>
              <a:t>Charging is organized and secured for all participants on entire route (stop points and hotels)</a:t>
            </a:r>
            <a:endParaRPr lang="en-US" b="1" dirty="0"/>
          </a:p>
          <a:p>
            <a:pPr algn="just">
              <a:buSzPct val="100000"/>
              <a:buFont typeface="Arial"/>
              <a:buChar char="•"/>
            </a:pPr>
            <a:r>
              <a:rPr lang="en-US" dirty="0" smtClean="0"/>
              <a:t>Support of local </a:t>
            </a:r>
            <a:r>
              <a:rPr lang="en-US" dirty="0" err="1" smtClean="0"/>
              <a:t>local</a:t>
            </a:r>
            <a:r>
              <a:rPr lang="en-US" dirty="0" smtClean="0"/>
              <a:t> </a:t>
            </a:r>
            <a:r>
              <a:rPr lang="en-US" dirty="0" err="1" smtClean="0"/>
              <a:t>poice</a:t>
            </a:r>
            <a:r>
              <a:rPr lang="en-US" dirty="0" smtClean="0"/>
              <a:t> on entire route</a:t>
            </a:r>
            <a:r>
              <a:rPr lang="hr-HR" dirty="0" smtClean="0"/>
              <a:t> </a:t>
            </a:r>
            <a:r>
              <a:rPr lang="en-US" dirty="0" smtClean="0"/>
              <a:t>   </a:t>
            </a:r>
            <a:endParaRPr lang="en-US" b="1" dirty="0" smtClean="0"/>
          </a:p>
          <a:p>
            <a:pPr algn="just">
              <a:buSzPct val="100000"/>
            </a:pPr>
            <a:endParaRPr lang="en-US" dirty="0" smtClean="0"/>
          </a:p>
          <a:p>
            <a:pPr algn="just">
              <a:buSzPct val="100000"/>
              <a:buFont typeface="Arial"/>
              <a:buChar char="•"/>
            </a:pPr>
            <a:r>
              <a:rPr lang="en-US" dirty="0" smtClean="0"/>
              <a:t>Timeline is organized by Delta Timing team and is necessary to follow the start/finish time in “Road book” (</a:t>
            </a:r>
            <a:r>
              <a:rPr lang="en-US" dirty="0" err="1" smtClean="0"/>
              <a:t>it”s</a:t>
            </a:r>
            <a:r>
              <a:rPr lang="en-US" smtClean="0"/>
              <a:t> mandatory)</a:t>
            </a:r>
            <a:endParaRPr dirty="0"/>
          </a:p>
          <a:p>
            <a:pPr marL="342900" indent="-342900" algn="just">
              <a:buSzPct val="100000"/>
              <a:buAutoNum type="arabicPeriod" startAt="4"/>
            </a:pPr>
            <a:endParaRPr dirty="0"/>
          </a:p>
          <a:p>
            <a:pPr marL="342900" indent="-342900" algn="just">
              <a:buSzPct val="100000"/>
              <a:buAutoNum type="arabicPeriod" startAt="4"/>
            </a:pPr>
            <a:endParaRPr dirty="0"/>
          </a:p>
          <a:p>
            <a:pPr marL="342900" indent="-342900" algn="just">
              <a:buSzPct val="100000"/>
              <a:buAutoNum type="arabicPeriod" startAt="5"/>
            </a:pPr>
            <a:endParaRPr dirty="0"/>
          </a:p>
          <a:p>
            <a:pPr marL="342900" indent="-342900" algn="just">
              <a:buSzPct val="100000"/>
              <a:buAutoNum type="arabicPeriod" startAt="6"/>
            </a:pPr>
            <a:endParaRPr dirty="0"/>
          </a:p>
          <a:p>
            <a:pPr marL="342900" indent="-342900" algn="just">
              <a:buSzPct val="100000"/>
              <a:buAutoNum type="arabicPeriod" startAt="7"/>
            </a:pPr>
            <a:endParaRP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0550" y="1423960"/>
            <a:ext cx="2996563" cy="168556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3403" y="3109526"/>
            <a:ext cx="2991287" cy="199709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403" y="5106625"/>
            <a:ext cx="3009039" cy="169248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6211" y="99761"/>
            <a:ext cx="1282238" cy="1282238"/>
          </a:xfrm>
          <a:prstGeom prst="rect">
            <a:avLst/>
          </a:prstGeom>
        </p:spPr>
      </p:pic>
    </p:spTree>
    <p:extLst>
      <p:ext uri="{BB962C8B-B14F-4D97-AF65-F5344CB8AC3E}">
        <p14:creationId xmlns:p14="http://schemas.microsoft.com/office/powerpoint/2010/main" val="4259473972"/>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34"/>
                                        </p:tgtEl>
                                        <p:attrNameLst>
                                          <p:attrName>style.visibility</p:attrName>
                                        </p:attrNameLst>
                                      </p:cBhvr>
                                      <p:to>
                                        <p:strVal val="visible"/>
                                      </p:to>
                                    </p:set>
                                    <p:animEffect transition="in" filter="dissolve">
                                      <p:cBhvr>
                                        <p:cTn id="7" dur="2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p:cNvSpPr>
          <p:nvPr>
            <p:ph type="title"/>
          </p:nvPr>
        </p:nvSpPr>
        <p:spPr>
          <a:xfrm>
            <a:off x="571850" y="5085184"/>
            <a:ext cx="8229601" cy="1143002"/>
          </a:xfrm>
          <a:prstGeom prst="rect">
            <a:avLst/>
          </a:prstGeom>
        </p:spPr>
        <p:txBody>
          <a:bodyPr/>
          <a:lstStyle/>
          <a:p>
            <a:pPr defTabSz="292607">
              <a:defRPr sz="1120" b="1">
                <a:solidFill>
                  <a:srgbClr val="595959"/>
                </a:solidFill>
              </a:defRPr>
            </a:pPr>
            <a:r>
              <a:rPr dirty="0"/>
              <a:t>THANK YOU FOR YOUR ATTENTION!</a:t>
            </a:r>
            <a:r>
              <a:t/>
            </a:r>
            <a:br/>
            <a:r>
              <a:t/>
            </a:r>
            <a:br/>
            <a:r>
              <a:t/>
            </a:r>
            <a:br/>
            <a:r>
              <a:rPr dirty="0"/>
              <a:t>E.V.A. Blue d.o.o.</a:t>
            </a:r>
            <a:r>
              <a:t/>
            </a:r>
            <a:br/>
            <a:r>
              <a:t/>
            </a:r>
            <a:br/>
            <a:endParaRPr lang="en-GB"/>
          </a:p>
        </p:txBody>
      </p:sp>
      <p:pic>
        <p:nvPicPr>
          <p:cNvPr id="249" name="image53.jpeg" descr="http://www.allabouttesla.com/pics/one.jpg"/>
          <p:cNvPicPr>
            <a:picLocks noChangeAspect="1"/>
          </p:cNvPicPr>
          <p:nvPr/>
        </p:nvPicPr>
        <p:blipFill>
          <a:blip r:embed="rId2">
            <a:extLst/>
          </a:blip>
          <a:stretch>
            <a:fillRect/>
          </a:stretch>
        </p:blipFill>
        <p:spPr>
          <a:xfrm>
            <a:off x="1331640" y="2023939"/>
            <a:ext cx="1808165" cy="2332037"/>
          </a:xfrm>
          <a:prstGeom prst="rect">
            <a:avLst/>
          </a:prstGeom>
          <a:ln w="12700">
            <a:miter lim="400000"/>
          </a:ln>
        </p:spPr>
      </p:pic>
      <p:sp>
        <p:nvSpPr>
          <p:cNvPr id="250" name="Shape 250"/>
          <p:cNvSpPr/>
          <p:nvPr/>
        </p:nvSpPr>
        <p:spPr>
          <a:xfrm flipH="1">
            <a:off x="3924299" y="1879475"/>
            <a:ext cx="1590" cy="2667002"/>
          </a:xfrm>
          <a:prstGeom prst="line">
            <a:avLst/>
          </a:prstGeom>
          <a:ln>
            <a:solidFill>
              <a:srgbClr val="000000"/>
            </a:solidFill>
          </a:ln>
        </p:spPr>
        <p:txBody>
          <a:bodyPr lIns="45718" tIns="45718" rIns="45718" bIns="45718"/>
          <a:lstStyle/>
          <a:p>
            <a:endParaRPr/>
          </a:p>
        </p:txBody>
      </p:sp>
      <p:sp>
        <p:nvSpPr>
          <p:cNvPr id="251" name="Shape 251"/>
          <p:cNvSpPr/>
          <p:nvPr/>
        </p:nvSpPr>
        <p:spPr>
          <a:xfrm>
            <a:off x="4225790" y="2845316"/>
            <a:ext cx="4032252" cy="1158239"/>
          </a:xfrm>
          <a:prstGeom prst="rect">
            <a:avLst/>
          </a:prstGeom>
          <a:ln w="12700">
            <a:miter lim="400000"/>
          </a:ln>
          <a:extLst>
            <a:ext uri="{C572A759-6A51-4108-AA02-DFA0A04FC94B}">
              <ma14:wrappingTextBox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lIns="45718" tIns="45718" rIns="45718" bIns="45718" anchor="ctr">
            <a:normAutofit/>
          </a:bodyPr>
          <a:lstStyle/>
          <a:p>
            <a:pPr defTabSz="411479">
              <a:defRPr sz="1400" b="1" spc="100">
                <a:solidFill>
                  <a:srgbClr val="595959"/>
                </a:solidFill>
                <a:latin typeface="+mn-lt"/>
                <a:ea typeface="+mn-ea"/>
                <a:cs typeface="+mn-cs"/>
                <a:sym typeface="Calibri"/>
              </a:defRPr>
            </a:pPr>
            <a:r>
              <a:rPr dirty="0"/>
              <a:t>"I don't regret that others stole my ideas. </a:t>
            </a:r>
            <a:r>
              <a:t/>
            </a:r>
            <a:br/>
            <a:r>
              <a:rPr dirty="0"/>
              <a:t>I regret that they don't have their own." </a:t>
            </a:r>
            <a:r>
              <a:t/>
            </a:r>
            <a:br/>
            <a:r>
              <a:rPr dirty="0"/>
              <a:t>                                                                              </a:t>
            </a:r>
            <a:r>
              <a:t/>
            </a:r>
            <a:br/>
            <a:r>
              <a:rPr dirty="0"/>
              <a:t>                                                                             </a:t>
            </a:r>
            <a:r>
              <a:rPr lang="en-US" dirty="0"/>
              <a:t>						</a:t>
            </a:r>
          </a:p>
        </p:txBody>
      </p:sp>
      <p:pic>
        <p:nvPicPr>
          <p:cNvPr id="252" name="image2.png"/>
          <p:cNvPicPr>
            <a:picLocks noChangeAspect="1"/>
          </p:cNvPicPr>
          <p:nvPr/>
        </p:nvPicPr>
        <p:blipFill>
          <a:blip r:embed="rId3">
            <a:extLst/>
          </a:blip>
          <a:srcRect l="69289"/>
          <a:stretch>
            <a:fillRect/>
          </a:stretch>
        </p:blipFill>
        <p:spPr>
          <a:xfrm>
            <a:off x="5528302" y="5373215"/>
            <a:ext cx="674998" cy="850913"/>
          </a:xfrm>
          <a:prstGeom prst="rect">
            <a:avLst/>
          </a:prstGeom>
          <a:ln w="12700">
            <a:miter lim="400000"/>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4487" y="129002"/>
            <a:ext cx="1044857" cy="1023142"/>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body" idx="1"/>
          </p:nvPr>
        </p:nvSpPr>
        <p:spPr>
          <a:xfrm>
            <a:off x="641277" y="1249344"/>
            <a:ext cx="6074156" cy="7663637"/>
          </a:xfrm>
          <a:prstGeom prst="rect">
            <a:avLst/>
          </a:prstGeom>
        </p:spPr>
        <p:txBody>
          <a:bodyPr>
            <a:normAutofit/>
          </a:bodyPr>
          <a:lstStyle/>
          <a:p>
            <a:pPr algn="just">
              <a:spcBef>
                <a:spcPts val="400"/>
              </a:spcBef>
              <a:defRPr sz="1800"/>
            </a:pPr>
            <a:r>
              <a:rPr sz="1800" dirty="0"/>
              <a:t>"</a:t>
            </a:r>
            <a:r>
              <a:rPr sz="1600" dirty="0"/>
              <a:t>Nikola Tesla EV Rally Croatia is the first rally exclusively held for electric vehicles in this part of Europe and the only in the world of this type. </a:t>
            </a:r>
          </a:p>
          <a:p>
            <a:pPr algn="just">
              <a:spcBef>
                <a:spcPts val="400"/>
              </a:spcBef>
              <a:defRPr sz="1600"/>
            </a:pPr>
            <a:r>
              <a:rPr sz="1600" dirty="0"/>
              <a:t>The rally is being held for the </a:t>
            </a:r>
            <a:r>
              <a:rPr sz="1600" dirty="0" err="1" smtClean="0"/>
              <a:t>f</a:t>
            </a:r>
            <a:r>
              <a:rPr lang="en-US" sz="1600" dirty="0" err="1" smtClean="0"/>
              <a:t>ith</a:t>
            </a:r>
            <a:r>
              <a:rPr sz="1600" dirty="0" smtClean="0"/>
              <a:t> </a:t>
            </a:r>
            <a:r>
              <a:rPr sz="1600" dirty="0"/>
              <a:t>year in a row and it has international character. 98% of the participants are from abroad </a:t>
            </a:r>
            <a:r>
              <a:rPr sz="1600" dirty="0" smtClean="0"/>
              <a:t>(</a:t>
            </a:r>
            <a:r>
              <a:rPr lang="en-US" sz="1600" dirty="0" smtClean="0"/>
              <a:t>Germany, Austria, </a:t>
            </a:r>
            <a:r>
              <a:rPr sz="1600" dirty="0" smtClean="0"/>
              <a:t>Belgium</a:t>
            </a:r>
            <a:r>
              <a:rPr sz="1600" dirty="0"/>
              <a:t>, Finland, </a:t>
            </a:r>
            <a:r>
              <a:rPr lang="en-US" sz="1600" dirty="0" err="1" smtClean="0"/>
              <a:t>Norway,</a:t>
            </a:r>
            <a:r>
              <a:rPr sz="1600" dirty="0" err="1" smtClean="0"/>
              <a:t>Netherlands</a:t>
            </a:r>
            <a:r>
              <a:rPr sz="1600" dirty="0" smtClean="0"/>
              <a:t>, </a:t>
            </a:r>
            <a:r>
              <a:rPr sz="1600" dirty="0"/>
              <a:t>Slovenia, the USA and </a:t>
            </a:r>
            <a:r>
              <a:rPr sz="1600" dirty="0" smtClean="0"/>
              <a:t>Canada</a:t>
            </a:r>
            <a:r>
              <a:rPr lang="en-US" sz="1600" dirty="0" smtClean="0"/>
              <a:t>. T</a:t>
            </a:r>
            <a:r>
              <a:rPr sz="1600" dirty="0" smtClean="0"/>
              <a:t>he </a:t>
            </a:r>
            <a:r>
              <a:rPr sz="1600" dirty="0"/>
              <a:t>participants are domestic and foreign </a:t>
            </a:r>
            <a:endParaRPr lang="en-US" sz="1600" dirty="0" smtClean="0"/>
          </a:p>
          <a:p>
            <a:pPr marL="0" indent="0" algn="just">
              <a:spcBef>
                <a:spcPts val="400"/>
              </a:spcBef>
              <a:buNone/>
              <a:defRPr sz="1600"/>
            </a:pPr>
            <a:r>
              <a:rPr lang="en-US" sz="1600" dirty="0"/>
              <a:t> </a:t>
            </a:r>
            <a:r>
              <a:rPr lang="en-US" sz="1600" dirty="0" smtClean="0"/>
              <a:t>       </a:t>
            </a:r>
            <a:r>
              <a:rPr sz="1600" dirty="0" smtClean="0"/>
              <a:t>e-</a:t>
            </a:r>
            <a:r>
              <a:rPr sz="1600" dirty="0" err="1" smtClean="0"/>
              <a:t>mobilists</a:t>
            </a:r>
            <a:r>
              <a:rPr sz="1600" dirty="0"/>
              <a:t>, entrepreneurs, globetrotters, tourists and adventurers. </a:t>
            </a:r>
          </a:p>
          <a:p>
            <a:pPr algn="just">
              <a:spcBef>
                <a:spcPts val="400"/>
              </a:spcBef>
              <a:defRPr sz="1600" b="1"/>
            </a:pPr>
            <a:r>
              <a:rPr sz="1600" dirty="0"/>
              <a:t>IDEA </a:t>
            </a:r>
            <a:r>
              <a:rPr sz="1600" b="0" dirty="0"/>
              <a:t> The rally is a joint cooperation and integration of partners, cities and towns, tourist offices and affiliated institutions in order to establish the infrastructure for electric vehicles.  Setting up charging stations, the promotion of green technologies, renewable sources of energy, ecology, Croatian excellence as well as the natural beauty and the best domestic brands and companies. On the route of the rally we've set up (and are setting up) charging station for electric vehicles on the most attractive tourist  locations (</a:t>
            </a:r>
            <a:r>
              <a:rPr sz="1600" b="0" dirty="0" err="1"/>
              <a:t>Rovinj</a:t>
            </a:r>
            <a:r>
              <a:rPr sz="1600" b="0" dirty="0"/>
              <a:t>, NP </a:t>
            </a:r>
            <a:r>
              <a:rPr sz="1600" b="0" dirty="0" err="1"/>
              <a:t>Paklenica</a:t>
            </a:r>
            <a:r>
              <a:rPr sz="1600" b="0" dirty="0"/>
              <a:t>, Smiljan, </a:t>
            </a:r>
            <a:r>
              <a:rPr sz="1600" b="0" dirty="0" err="1"/>
              <a:t>Poreč</a:t>
            </a:r>
            <a:r>
              <a:rPr sz="1600" b="0" dirty="0"/>
              <a:t>, ...) and we have established a "Green electric tourist Highway</a:t>
            </a:r>
            <a:r>
              <a:rPr sz="1600" b="0" dirty="0" smtClean="0"/>
              <a:t>".</a:t>
            </a:r>
            <a:r>
              <a:rPr lang="en-US" sz="1800" dirty="0"/>
              <a:t> </a:t>
            </a:r>
            <a:endParaRPr lang="en-US" sz="1800" dirty="0" smtClean="0"/>
          </a:p>
          <a:p>
            <a:pPr algn="just">
              <a:spcBef>
                <a:spcPts val="400"/>
              </a:spcBef>
              <a:defRPr sz="1600" b="1"/>
            </a:pPr>
            <a:r>
              <a:rPr lang="en-US" sz="1800" dirty="0" smtClean="0"/>
              <a:t>Among </a:t>
            </a:r>
            <a:r>
              <a:rPr lang="en-US" sz="1800" dirty="0"/>
              <a:t>the guests was also Maye Musk, a model and a nutritionist and also the mother of </a:t>
            </a:r>
            <a:r>
              <a:rPr lang="en-US" sz="1800" dirty="0" smtClean="0"/>
              <a:t>Elon Musk</a:t>
            </a:r>
            <a:endParaRPr lang="en-GB" sz="1800" dirty="0"/>
          </a:p>
        </p:txBody>
      </p:sp>
      <p:sp>
        <p:nvSpPr>
          <p:cNvPr id="117" name="Shape 117"/>
          <p:cNvSpPr>
            <a:spLocks noGrp="1"/>
          </p:cNvSpPr>
          <p:nvPr>
            <p:ph type="title"/>
          </p:nvPr>
        </p:nvSpPr>
        <p:spPr>
          <a:xfrm>
            <a:off x="1691680" y="332656"/>
            <a:ext cx="5775921" cy="982464"/>
          </a:xfrm>
          <a:prstGeom prst="rect">
            <a:avLst/>
          </a:prstGeom>
        </p:spPr>
        <p:txBody>
          <a:bodyPr/>
          <a:lstStyle>
            <a:lvl1pPr>
              <a:defRPr sz="2800" b="1" cap="all">
                <a:solidFill>
                  <a:srgbClr val="595959"/>
                </a:solidFill>
              </a:defRPr>
            </a:lvl1pPr>
          </a:lstStyle>
          <a:p>
            <a:r>
              <a:rPr sz="2800" b="1" cap="all" dirty="0"/>
              <a:t>Nikola Tesla ev rally- INTRODUCTION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8648" y="149881"/>
            <a:ext cx="1282238" cy="128223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9185" y="1453598"/>
            <a:ext cx="2016224" cy="358439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4712" y="5115828"/>
            <a:ext cx="2030697" cy="1353798"/>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6.jpeg" descr="http://www.huk.hr/portals/0/zupanije.jpg"/>
          <p:cNvPicPr>
            <a:picLocks noChangeAspect="1"/>
          </p:cNvPicPr>
          <p:nvPr/>
        </p:nvPicPr>
        <p:blipFill>
          <a:blip r:embed="rId2">
            <a:extLst/>
          </a:blip>
          <a:stretch>
            <a:fillRect/>
          </a:stretch>
        </p:blipFill>
        <p:spPr>
          <a:xfrm>
            <a:off x="0" y="1428748"/>
            <a:ext cx="5413509" cy="5226375"/>
          </a:xfrm>
          <a:prstGeom prst="rect">
            <a:avLst/>
          </a:prstGeom>
          <a:ln w="12700">
            <a:miter lim="400000"/>
          </a:ln>
        </p:spPr>
      </p:pic>
      <p:sp>
        <p:nvSpPr>
          <p:cNvPr id="128" name="Shape 128"/>
          <p:cNvSpPr>
            <a:spLocks noGrp="1"/>
          </p:cNvSpPr>
          <p:nvPr>
            <p:ph type="title"/>
          </p:nvPr>
        </p:nvSpPr>
        <p:spPr>
          <a:xfrm>
            <a:off x="899592" y="332656"/>
            <a:ext cx="6568007" cy="982464"/>
          </a:xfrm>
          <a:prstGeom prst="rect">
            <a:avLst/>
          </a:prstGeom>
        </p:spPr>
        <p:txBody>
          <a:bodyPr/>
          <a:lstStyle/>
          <a:p>
            <a:pPr>
              <a:defRPr sz="2800" b="1" cap="all">
                <a:solidFill>
                  <a:srgbClr val="595959"/>
                </a:solidFill>
              </a:defRPr>
            </a:pPr>
            <a:r>
              <a:rPr dirty="0"/>
              <a:t>Nikola tesla ev rally Croatia </a:t>
            </a:r>
            <a:r>
              <a:rPr dirty="0" smtClean="0"/>
              <a:t>201</a:t>
            </a:r>
            <a:r>
              <a:rPr lang="en-US" dirty="0" smtClean="0"/>
              <a:t>8</a:t>
            </a:r>
            <a:endParaRPr dirty="0"/>
          </a:p>
        </p:txBody>
      </p:sp>
      <p:sp>
        <p:nvSpPr>
          <p:cNvPr id="129" name="Shape 129"/>
          <p:cNvSpPr>
            <a:spLocks noGrp="1"/>
          </p:cNvSpPr>
          <p:nvPr>
            <p:ph type="body" sz="half" idx="1"/>
          </p:nvPr>
        </p:nvSpPr>
        <p:spPr>
          <a:xfrm>
            <a:off x="5572123" y="1428748"/>
            <a:ext cx="3320356" cy="5262983"/>
          </a:xfrm>
          <a:prstGeom prst="rect">
            <a:avLst/>
          </a:prstGeom>
        </p:spPr>
        <p:txBody>
          <a:bodyPr/>
          <a:lstStyle/>
          <a:p>
            <a:pPr>
              <a:spcBef>
                <a:spcPts val="400"/>
              </a:spcBef>
              <a:defRPr sz="2000" b="1"/>
            </a:pPr>
            <a:r>
              <a:rPr lang="hr-HR" dirty="0" smtClean="0"/>
              <a:t>R</a:t>
            </a:r>
            <a:r>
              <a:rPr lang="en-US" dirty="0" smtClean="0"/>
              <a:t>OUTE </a:t>
            </a:r>
            <a:r>
              <a:rPr lang="en-US" dirty="0"/>
              <a:t>2018</a:t>
            </a:r>
            <a:r>
              <a:rPr lang="hr-HR" dirty="0"/>
              <a:t>: </a:t>
            </a:r>
          </a:p>
          <a:p>
            <a:pPr lvl="0"/>
            <a:r>
              <a:rPr lang="en-US" sz="1800" b="1" dirty="0"/>
              <a:t>03</a:t>
            </a:r>
            <a:r>
              <a:rPr lang="hr-HR" sz="1800" b="1" dirty="0"/>
              <a:t>.0</a:t>
            </a:r>
            <a:r>
              <a:rPr lang="en-US" sz="1800" b="1" dirty="0"/>
              <a:t>6</a:t>
            </a:r>
            <a:r>
              <a:rPr lang="hr-HR" sz="1800" b="1" dirty="0"/>
              <a:t>. </a:t>
            </a:r>
            <a:r>
              <a:rPr lang="en-US" sz="1800" b="1" dirty="0"/>
              <a:t>START </a:t>
            </a:r>
            <a:r>
              <a:rPr lang="en-US" sz="1800" dirty="0"/>
              <a:t>ROVINJ</a:t>
            </a:r>
            <a:endParaRPr lang="hr-HR" sz="1800" dirty="0"/>
          </a:p>
          <a:p>
            <a:pPr lvl="0"/>
            <a:r>
              <a:rPr lang="hr-HR" sz="1800" b="1" dirty="0"/>
              <a:t>0</a:t>
            </a:r>
            <a:r>
              <a:rPr lang="en-US" sz="1800" b="1" dirty="0"/>
              <a:t>4</a:t>
            </a:r>
            <a:r>
              <a:rPr lang="hr-HR" sz="1800" b="1" dirty="0"/>
              <a:t>.06. </a:t>
            </a:r>
            <a:r>
              <a:rPr lang="en-US" sz="1800" dirty="0"/>
              <a:t>ROVINJ-POREČ-ŠIŠAN-VRSAR</a:t>
            </a:r>
            <a:endParaRPr lang="hr-HR" sz="1800" dirty="0"/>
          </a:p>
          <a:p>
            <a:pPr lvl="0"/>
            <a:r>
              <a:rPr lang="hr-HR" sz="1800" b="1" dirty="0"/>
              <a:t>0</a:t>
            </a:r>
            <a:r>
              <a:rPr lang="en-US" sz="1800" b="1" dirty="0"/>
              <a:t>5</a:t>
            </a:r>
            <a:r>
              <a:rPr lang="hr-HR" sz="1800" b="1" dirty="0"/>
              <a:t>.06. </a:t>
            </a:r>
            <a:r>
              <a:rPr lang="hr-HR" sz="1800" dirty="0"/>
              <a:t>R</a:t>
            </a:r>
            <a:r>
              <a:rPr lang="en-US" sz="1800" dirty="0"/>
              <a:t>OVINJ</a:t>
            </a:r>
            <a:r>
              <a:rPr lang="hr-HR" sz="1800" dirty="0"/>
              <a:t>-</a:t>
            </a:r>
            <a:r>
              <a:rPr lang="en-US" sz="1800" dirty="0"/>
              <a:t>MOTOVUN-BUZET-CRES-MALI LOŠINJ</a:t>
            </a:r>
          </a:p>
          <a:p>
            <a:pPr lvl="0"/>
            <a:r>
              <a:rPr lang="hr-HR" sz="1800" b="1" dirty="0"/>
              <a:t>0</a:t>
            </a:r>
            <a:r>
              <a:rPr lang="en-US" sz="1800" b="1" dirty="0"/>
              <a:t>6</a:t>
            </a:r>
            <a:r>
              <a:rPr lang="hr-HR" sz="1800" b="1" dirty="0"/>
              <a:t>.06. </a:t>
            </a:r>
            <a:r>
              <a:rPr lang="en-US" sz="1800" dirty="0"/>
              <a:t>MALI LOŠINJ</a:t>
            </a:r>
            <a:endParaRPr lang="hr-HR" sz="1800" dirty="0"/>
          </a:p>
          <a:p>
            <a:r>
              <a:rPr lang="hr-HR" sz="1800" b="1" dirty="0"/>
              <a:t>0</a:t>
            </a:r>
            <a:r>
              <a:rPr lang="en-US" sz="1800" b="1" dirty="0"/>
              <a:t>7</a:t>
            </a:r>
            <a:r>
              <a:rPr lang="hr-HR" sz="1800" b="1" dirty="0"/>
              <a:t>.06. </a:t>
            </a:r>
            <a:r>
              <a:rPr lang="en-US" sz="1800" dirty="0"/>
              <a:t>MALI LOŠINJ-CRES-KRK-PAG-ZADAR</a:t>
            </a:r>
          </a:p>
          <a:p>
            <a:r>
              <a:rPr lang="hr-HR" sz="1800" b="1" dirty="0"/>
              <a:t>0</a:t>
            </a:r>
            <a:r>
              <a:rPr lang="en-US" sz="1800" b="1" dirty="0"/>
              <a:t>8</a:t>
            </a:r>
            <a:r>
              <a:rPr lang="hr-HR" sz="1800" b="1" dirty="0"/>
              <a:t>.06.</a:t>
            </a:r>
            <a:r>
              <a:rPr lang="en-US" sz="1800" b="1" dirty="0"/>
              <a:t> </a:t>
            </a:r>
            <a:r>
              <a:rPr lang="en-US" sz="1800" dirty="0"/>
              <a:t>ZADAR-KORNATI</a:t>
            </a:r>
          </a:p>
          <a:p>
            <a:r>
              <a:rPr lang="hr-HR" sz="1800" b="1" dirty="0"/>
              <a:t>0</a:t>
            </a:r>
            <a:r>
              <a:rPr lang="en-US" sz="1800" b="1" dirty="0"/>
              <a:t>9</a:t>
            </a:r>
            <a:r>
              <a:rPr lang="hr-HR" sz="1800" b="1" dirty="0"/>
              <a:t>.06.</a:t>
            </a:r>
            <a:r>
              <a:rPr lang="hr-HR" sz="1800" dirty="0"/>
              <a:t> </a:t>
            </a:r>
            <a:r>
              <a:rPr lang="en-US" sz="1800" dirty="0"/>
              <a:t>ZADAR- MC NIKOLA TESLA SMILJAN GOSPIĆ-NP PLITVIČKA JEZERA-ZAGREB</a:t>
            </a:r>
          </a:p>
          <a:p>
            <a:r>
              <a:rPr lang="en-US" sz="1800" b="1" dirty="0"/>
              <a:t>10</a:t>
            </a:r>
            <a:r>
              <a:rPr lang="hr-HR" sz="1800" b="1" dirty="0"/>
              <a:t>.06. FINISH </a:t>
            </a:r>
            <a:r>
              <a:rPr lang="en-US" sz="1800" b="1" dirty="0"/>
              <a:t>ZAGREB</a:t>
            </a:r>
            <a:endParaRPr lang="hr-HR" sz="1800" dirty="0"/>
          </a:p>
          <a:p>
            <a:pPr>
              <a:lnSpc>
                <a:spcPct val="80000"/>
              </a:lnSpc>
              <a:spcBef>
                <a:spcPts val="400"/>
              </a:spcBef>
              <a:defRPr sz="1800" b="1"/>
            </a:pPr>
            <a:endParaRPr b="0" dirty="0"/>
          </a:p>
        </p:txBody>
      </p:sp>
      <p:sp>
        <p:nvSpPr>
          <p:cNvPr id="130" name="Shape 130"/>
          <p:cNvSpPr/>
          <p:nvPr/>
        </p:nvSpPr>
        <p:spPr>
          <a:xfrm>
            <a:off x="251519" y="3212975"/>
            <a:ext cx="216025" cy="457201"/>
          </a:xfrm>
          <a:prstGeom prst="line">
            <a:avLst/>
          </a:prstGeom>
          <a:ln w="25400">
            <a:solidFill>
              <a:schemeClr val="accent1"/>
            </a:solidFill>
          </a:ln>
          <a:effectLst>
            <a:outerShdw blurRad="38100" dist="20000" dir="5400000" rotWithShape="0">
              <a:srgbClr val="000000">
                <a:alpha val="38000"/>
              </a:srgbClr>
            </a:outerShdw>
          </a:effectLst>
        </p:spPr>
        <p:txBody>
          <a:bodyPr lIns="45718" tIns="45718" rIns="45718" bIns="45718"/>
          <a:lstStyle/>
          <a:p>
            <a:endParaRPr/>
          </a:p>
        </p:txBody>
      </p:sp>
      <p:sp>
        <p:nvSpPr>
          <p:cNvPr id="131" name="Shape 131"/>
          <p:cNvSpPr/>
          <p:nvPr/>
        </p:nvSpPr>
        <p:spPr>
          <a:xfrm>
            <a:off x="505229" y="3016276"/>
            <a:ext cx="496065" cy="712940"/>
          </a:xfrm>
          <a:custGeom>
            <a:avLst/>
            <a:gdLst/>
            <a:ahLst/>
            <a:cxnLst>
              <a:cxn ang="0">
                <a:pos x="wd2" y="hd2"/>
              </a:cxn>
              <a:cxn ang="5400000">
                <a:pos x="wd2" y="hd2"/>
              </a:cxn>
              <a:cxn ang="10800000">
                <a:pos x="wd2" y="hd2"/>
              </a:cxn>
              <a:cxn ang="16200000">
                <a:pos x="wd2" y="hd2"/>
              </a:cxn>
            </a:cxnLst>
            <a:rect l="0" t="0" r="r" b="b"/>
            <a:pathLst>
              <a:path w="21532" h="21285" extrusionOk="0">
                <a:moveTo>
                  <a:pt x="0" y="20455"/>
                </a:moveTo>
                <a:lnTo>
                  <a:pt x="0" y="20455"/>
                </a:lnTo>
                <a:cubicBezTo>
                  <a:pt x="165" y="8840"/>
                  <a:pt x="5118" y="-315"/>
                  <a:pt x="11063" y="8"/>
                </a:cubicBezTo>
                <a:cubicBezTo>
                  <a:pt x="16940" y="327"/>
                  <a:pt x="21600" y="9798"/>
                  <a:pt x="21531" y="21285"/>
                </a:cubicBezTo>
              </a:path>
            </a:pathLst>
          </a:custGeom>
          <a:ln w="25400">
            <a:solidFill>
              <a:schemeClr val="accent1"/>
            </a:solidFill>
          </a:ln>
          <a:effectLst>
            <a:outerShdw blurRad="38100" dist="20000" dir="5400000" rotWithShape="0">
              <a:srgbClr val="000000">
                <a:alpha val="38000"/>
              </a:srgbClr>
            </a:outerShdw>
          </a:effectLst>
        </p:spPr>
        <p:txBody>
          <a:bodyPr lIns="45718" tIns="45718" rIns="45718" bIns="45718"/>
          <a:lstStyle/>
          <a:p>
            <a:pPr>
              <a:defRPr>
                <a:solidFill>
                  <a:srgbClr val="92D050"/>
                </a:solidFill>
                <a:latin typeface="+mn-lt"/>
                <a:ea typeface="+mn-ea"/>
                <a:cs typeface="+mn-cs"/>
                <a:sym typeface="Calibri"/>
              </a:defRPr>
            </a:pPr>
            <a:endParaRPr/>
          </a:p>
        </p:txBody>
      </p:sp>
      <p:sp>
        <p:nvSpPr>
          <p:cNvPr id="132" name="Shape 132"/>
          <p:cNvSpPr/>
          <p:nvPr/>
        </p:nvSpPr>
        <p:spPr>
          <a:xfrm>
            <a:off x="1001276" y="3729214"/>
            <a:ext cx="819089" cy="790225"/>
          </a:xfrm>
          <a:prstGeom prst="line">
            <a:avLst/>
          </a:prstGeom>
          <a:ln w="25400">
            <a:solidFill>
              <a:schemeClr val="accent1"/>
            </a:solidFill>
          </a:ln>
          <a:effectLst>
            <a:outerShdw blurRad="38100" dist="20000" dir="5400000" rotWithShape="0">
              <a:srgbClr val="000000">
                <a:alpha val="38000"/>
              </a:srgbClr>
            </a:outerShdw>
          </a:effectLst>
        </p:spPr>
        <p:txBody>
          <a:bodyPr lIns="45718" tIns="45718" rIns="45718" bIns="45718"/>
          <a:lstStyle/>
          <a:p>
            <a:endParaRPr/>
          </a:p>
        </p:txBody>
      </p:sp>
      <p:sp>
        <p:nvSpPr>
          <p:cNvPr id="133" name="Shape 133"/>
          <p:cNvSpPr/>
          <p:nvPr/>
        </p:nvSpPr>
        <p:spPr>
          <a:xfrm>
            <a:off x="1790135" y="3056791"/>
            <a:ext cx="264134" cy="838804"/>
          </a:xfrm>
          <a:custGeom>
            <a:avLst/>
            <a:gdLst/>
            <a:ahLst/>
            <a:cxnLst>
              <a:cxn ang="0">
                <a:pos x="wd2" y="hd2"/>
              </a:cxn>
              <a:cxn ang="5400000">
                <a:pos x="wd2" y="hd2"/>
              </a:cxn>
              <a:cxn ang="10800000">
                <a:pos x="wd2" y="hd2"/>
              </a:cxn>
              <a:cxn ang="16200000">
                <a:pos x="wd2" y="hd2"/>
              </a:cxn>
            </a:cxnLst>
            <a:rect l="0" t="0" r="r" b="b"/>
            <a:pathLst>
              <a:path w="21185" h="20713" extrusionOk="0">
                <a:moveTo>
                  <a:pt x="21185" y="20713"/>
                </a:moveTo>
                <a:cubicBezTo>
                  <a:pt x="15408" y="18187"/>
                  <a:pt x="9632" y="15661"/>
                  <a:pt x="6115" y="12362"/>
                </a:cubicBezTo>
                <a:cubicBezTo>
                  <a:pt x="2599" y="9062"/>
                  <a:pt x="590" y="2722"/>
                  <a:pt x="87" y="917"/>
                </a:cubicBezTo>
                <a:cubicBezTo>
                  <a:pt x="-415" y="-887"/>
                  <a:pt x="1343" y="324"/>
                  <a:pt x="3101" y="1536"/>
                </a:cubicBezTo>
              </a:path>
            </a:pathLst>
          </a:custGeom>
          <a:ln w="25400">
            <a:solidFill>
              <a:schemeClr val="accent1"/>
            </a:solidFill>
          </a:ln>
          <a:effectLst>
            <a:outerShdw blurRad="38100" dist="23000" dir="5400000" rotWithShape="0">
              <a:srgbClr val="000000">
                <a:alpha val="35000"/>
              </a:srgbClr>
            </a:outerShdw>
          </a:effectLst>
        </p:spPr>
        <p:txBody>
          <a:bodyPr lIns="45718" tIns="45718" rIns="45718" bIns="45718"/>
          <a:lstStyle/>
          <a:p>
            <a:pPr>
              <a:defRPr>
                <a:latin typeface="+mn-lt"/>
                <a:ea typeface="+mn-ea"/>
                <a:cs typeface="+mn-cs"/>
                <a:sym typeface="Calibri"/>
              </a:defRPr>
            </a:pPr>
            <a:endParaRPr/>
          </a:p>
        </p:txBody>
      </p:sp>
      <p:sp>
        <p:nvSpPr>
          <p:cNvPr id="134" name="Shape 134"/>
          <p:cNvSpPr/>
          <p:nvPr/>
        </p:nvSpPr>
        <p:spPr>
          <a:xfrm flipV="1">
            <a:off x="1791222" y="2492896"/>
            <a:ext cx="659562" cy="601034"/>
          </a:xfrm>
          <a:prstGeom prst="line">
            <a:avLst/>
          </a:prstGeom>
          <a:ln w="25400">
            <a:solidFill>
              <a:schemeClr val="accent1"/>
            </a:solidFill>
          </a:ln>
          <a:effectLst>
            <a:outerShdw blurRad="38100" dist="20000" dir="5400000" rotWithShape="0">
              <a:srgbClr val="000000">
                <a:alpha val="38000"/>
              </a:srgbClr>
            </a:outerShdw>
          </a:effectLst>
        </p:spPr>
        <p:txBody>
          <a:bodyPr lIns="45718" tIns="45718" rIns="45718" bIns="45718"/>
          <a:lstStyle/>
          <a:p>
            <a:endParaRPr/>
          </a:p>
        </p:txBody>
      </p:sp>
      <p:sp>
        <p:nvSpPr>
          <p:cNvPr id="137" name="Shape 137"/>
          <p:cNvSpPr/>
          <p:nvPr/>
        </p:nvSpPr>
        <p:spPr>
          <a:xfrm>
            <a:off x="2054269" y="3907034"/>
            <a:ext cx="50976" cy="612405"/>
          </a:xfrm>
          <a:custGeom>
            <a:avLst/>
            <a:gdLst/>
            <a:ahLst/>
            <a:cxnLst>
              <a:cxn ang="0">
                <a:pos x="wd2" y="hd2"/>
              </a:cxn>
              <a:cxn ang="5400000">
                <a:pos x="wd2" y="hd2"/>
              </a:cxn>
              <a:cxn ang="10800000">
                <a:pos x="wd2" y="hd2"/>
              </a:cxn>
              <a:cxn ang="16200000">
                <a:pos x="wd2" y="hd2"/>
              </a:cxn>
            </a:cxnLst>
            <a:rect l="0" t="0" r="r" b="b"/>
            <a:pathLst>
              <a:path w="20220" h="20219" extrusionOk="0">
                <a:moveTo>
                  <a:pt x="20220" y="20219"/>
                </a:moveTo>
                <a:lnTo>
                  <a:pt x="1636" y="1634"/>
                </a:lnTo>
                <a:cubicBezTo>
                  <a:pt x="-1380" y="-1381"/>
                  <a:pt x="372" y="373"/>
                  <a:pt x="2125" y="2128"/>
                </a:cubicBezTo>
              </a:path>
            </a:pathLst>
          </a:custGeom>
          <a:ln w="25400">
            <a:solidFill>
              <a:schemeClr val="accent1"/>
            </a:solidFill>
          </a:ln>
          <a:effectLst>
            <a:outerShdw blurRad="38100" dist="23000" dir="5400000" rotWithShape="0">
              <a:srgbClr val="000000">
                <a:alpha val="35000"/>
              </a:srgbClr>
            </a:outerShdw>
          </a:effectLst>
        </p:spPr>
        <p:txBody>
          <a:bodyPr lIns="45718" tIns="45718" rIns="45718" bIns="45718"/>
          <a:lstStyle/>
          <a:p>
            <a:pPr>
              <a:defRPr>
                <a:latin typeface="+mn-lt"/>
                <a:ea typeface="+mn-ea"/>
                <a:cs typeface="+mn-cs"/>
                <a:sym typeface="Calibri"/>
              </a:defRPr>
            </a:pPr>
            <a:endParaRPr/>
          </a:p>
        </p:txBody>
      </p:sp>
      <p:sp>
        <p:nvSpPr>
          <p:cNvPr id="138" name="Shape 138"/>
          <p:cNvSpPr/>
          <p:nvPr/>
        </p:nvSpPr>
        <p:spPr>
          <a:xfrm>
            <a:off x="1808995" y="4530879"/>
            <a:ext cx="296250" cy="25103"/>
          </a:xfrm>
          <a:custGeom>
            <a:avLst/>
            <a:gdLst/>
            <a:ahLst/>
            <a:cxnLst>
              <a:cxn ang="0">
                <a:pos x="wd2" y="hd2"/>
              </a:cxn>
              <a:cxn ang="5400000">
                <a:pos x="wd2" y="hd2"/>
              </a:cxn>
              <a:cxn ang="10800000">
                <a:pos x="wd2" y="hd2"/>
              </a:cxn>
              <a:cxn ang="16200000">
                <a:pos x="wd2" y="hd2"/>
              </a:cxn>
            </a:cxnLst>
            <a:rect l="0" t="0" r="r" b="b"/>
            <a:pathLst>
              <a:path w="21600" h="16309" extrusionOk="0">
                <a:moveTo>
                  <a:pt x="21600" y="5535"/>
                </a:moveTo>
                <a:cubicBezTo>
                  <a:pt x="14517" y="21600"/>
                  <a:pt x="6918" y="19652"/>
                  <a:pt x="0" y="0"/>
                </a:cubicBezTo>
              </a:path>
            </a:pathLst>
          </a:custGeom>
          <a:ln w="25400">
            <a:solidFill>
              <a:schemeClr val="accent1"/>
            </a:solidFill>
          </a:ln>
          <a:effectLst>
            <a:outerShdw blurRad="38100" dist="20000" dir="5400000" rotWithShape="0">
              <a:srgbClr val="000000">
                <a:alpha val="38000"/>
              </a:srgbClr>
            </a:outerShdw>
          </a:effectLst>
        </p:spPr>
        <p:txBody>
          <a:bodyPr lIns="45718" tIns="45718" rIns="45718" bIns="45718"/>
          <a:lstStyle/>
          <a:p>
            <a:pPr>
              <a:defRPr>
                <a:latin typeface="+mn-lt"/>
                <a:ea typeface="+mn-ea"/>
                <a:cs typeface="+mn-cs"/>
                <a:sym typeface="Calibri"/>
              </a:defRPr>
            </a:pPr>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241" y="32882"/>
            <a:ext cx="1282238" cy="1282238"/>
          </a:xfrm>
          <a:prstGeom prst="rect">
            <a:avLst/>
          </a:prstGeom>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29">
                                            <p:bg/>
                                          </p:spTgt>
                                        </p:tgtEl>
                                        <p:attrNameLst>
                                          <p:attrName>style.visibility</p:attrName>
                                        </p:attrNameLst>
                                      </p:cBhvr>
                                      <p:to>
                                        <p:strVal val="visible"/>
                                      </p:to>
                                    </p:set>
                                    <p:anim calcmode="lin" valueType="num">
                                      <p:cBhvr>
                                        <p:cTn id="7" dur="1000" fill="hold"/>
                                        <p:tgtEl>
                                          <p:spTgt spid="129">
                                            <p:bg/>
                                          </p:spTgt>
                                        </p:tgtEl>
                                        <p:attrNameLst>
                                          <p:attrName>ppt_x</p:attrName>
                                        </p:attrNameLst>
                                      </p:cBhvr>
                                      <p:tavLst>
                                        <p:tav tm="0">
                                          <p:val>
                                            <p:strVal val="0-#ppt_w/2"/>
                                          </p:val>
                                        </p:tav>
                                        <p:tav tm="100000">
                                          <p:val>
                                            <p:strVal val="#ppt_x"/>
                                          </p:val>
                                        </p:tav>
                                      </p:tavLst>
                                    </p:anim>
                                    <p:anim calcmode="lin" valueType="num">
                                      <p:cBhvr>
                                        <p:cTn id="8" dur="1000" fill="hold"/>
                                        <p:tgtEl>
                                          <p:spTgt spid="129">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9">
                                            <p:txEl>
                                              <p:pRg st="0" end="0"/>
                                            </p:txEl>
                                          </p:spTgt>
                                        </p:tgtEl>
                                        <p:attrNameLst>
                                          <p:attrName>style.visibility</p:attrName>
                                        </p:attrNameLst>
                                      </p:cBhvr>
                                      <p:to>
                                        <p:strVal val="visible"/>
                                      </p:to>
                                    </p:set>
                                    <p:anim calcmode="lin" valueType="num">
                                      <p:cBhvr>
                                        <p:cTn id="11" dur="1000" fill="hold"/>
                                        <p:tgtEl>
                                          <p:spTgt spid="129">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2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29">
                                            <p:txEl>
                                              <p:pRg st="1" end="1"/>
                                            </p:txEl>
                                          </p:spTgt>
                                        </p:tgtEl>
                                        <p:attrNameLst>
                                          <p:attrName>style.visibility</p:attrName>
                                        </p:attrNameLst>
                                      </p:cBhvr>
                                      <p:to>
                                        <p:strVal val="visible"/>
                                      </p:to>
                                    </p:set>
                                    <p:anim calcmode="lin" valueType="num">
                                      <p:cBhvr>
                                        <p:cTn id="15" dur="1000" fill="hold"/>
                                        <p:tgtEl>
                                          <p:spTgt spid="129">
                                            <p:txEl>
                                              <p:pRg st="1" end="1"/>
                                            </p:txEl>
                                          </p:spTgt>
                                        </p:tgtEl>
                                        <p:attrNameLst>
                                          <p:attrName>ppt_x</p:attrName>
                                        </p:attrNameLst>
                                      </p:cBhvr>
                                      <p:tavLst>
                                        <p:tav tm="0">
                                          <p:val>
                                            <p:strVal val="0-#ppt_w/2"/>
                                          </p:val>
                                        </p:tav>
                                        <p:tav tm="100000">
                                          <p:val>
                                            <p:strVal val="#ppt_x"/>
                                          </p:val>
                                        </p:tav>
                                      </p:tavLst>
                                    </p:anim>
                                    <p:anim calcmode="lin" valueType="num">
                                      <p:cBhvr>
                                        <p:cTn id="16" dur="1000" fill="hold"/>
                                        <p:tgtEl>
                                          <p:spTgt spid="12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129">
                                            <p:txEl>
                                              <p:pRg st="2" end="2"/>
                                            </p:txEl>
                                          </p:spTgt>
                                        </p:tgtEl>
                                        <p:attrNameLst>
                                          <p:attrName>style.visibility</p:attrName>
                                        </p:attrNameLst>
                                      </p:cBhvr>
                                      <p:to>
                                        <p:strVal val="visible"/>
                                      </p:to>
                                    </p:set>
                                    <p:anim calcmode="lin" valueType="num">
                                      <p:cBhvr>
                                        <p:cTn id="19" dur="1000" fill="hold"/>
                                        <p:tgtEl>
                                          <p:spTgt spid="129">
                                            <p:txEl>
                                              <p:pRg st="2" end="2"/>
                                            </p:txEl>
                                          </p:spTgt>
                                        </p:tgtEl>
                                        <p:attrNameLst>
                                          <p:attrName>ppt_x</p:attrName>
                                        </p:attrNameLst>
                                      </p:cBhvr>
                                      <p:tavLst>
                                        <p:tav tm="0">
                                          <p:val>
                                            <p:strVal val="0-#ppt_w/2"/>
                                          </p:val>
                                        </p:tav>
                                        <p:tav tm="100000">
                                          <p:val>
                                            <p:strVal val="#ppt_x"/>
                                          </p:val>
                                        </p:tav>
                                      </p:tavLst>
                                    </p:anim>
                                    <p:anim calcmode="lin" valueType="num">
                                      <p:cBhvr>
                                        <p:cTn id="20" dur="1000" fill="hold"/>
                                        <p:tgtEl>
                                          <p:spTgt spid="12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129">
                                            <p:txEl>
                                              <p:pRg st="3" end="3"/>
                                            </p:txEl>
                                          </p:spTgt>
                                        </p:tgtEl>
                                        <p:attrNameLst>
                                          <p:attrName>style.visibility</p:attrName>
                                        </p:attrNameLst>
                                      </p:cBhvr>
                                      <p:to>
                                        <p:strVal val="visible"/>
                                      </p:to>
                                    </p:set>
                                    <p:anim calcmode="lin" valueType="num">
                                      <p:cBhvr>
                                        <p:cTn id="23" dur="1000" fill="hold"/>
                                        <p:tgtEl>
                                          <p:spTgt spid="129">
                                            <p:txEl>
                                              <p:pRg st="3" end="3"/>
                                            </p:txEl>
                                          </p:spTgt>
                                        </p:tgtEl>
                                        <p:attrNameLst>
                                          <p:attrName>ppt_x</p:attrName>
                                        </p:attrNameLst>
                                      </p:cBhvr>
                                      <p:tavLst>
                                        <p:tav tm="0">
                                          <p:val>
                                            <p:strVal val="0-#ppt_w/2"/>
                                          </p:val>
                                        </p:tav>
                                        <p:tav tm="100000">
                                          <p:val>
                                            <p:strVal val="#ppt_x"/>
                                          </p:val>
                                        </p:tav>
                                      </p:tavLst>
                                    </p:anim>
                                    <p:anim calcmode="lin" valueType="num">
                                      <p:cBhvr>
                                        <p:cTn id="24" dur="1000" fill="hold"/>
                                        <p:tgtEl>
                                          <p:spTgt spid="12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1" nodeType="withEffect">
                                  <p:stCondLst>
                                    <p:cond delay="0"/>
                                  </p:stCondLst>
                                  <p:iterate>
                                    <p:tmAbs val="0"/>
                                  </p:iterate>
                                  <p:childTnLst>
                                    <p:set>
                                      <p:cBhvr>
                                        <p:cTn id="26" fill="hold"/>
                                        <p:tgtEl>
                                          <p:spTgt spid="129">
                                            <p:txEl>
                                              <p:pRg st="4" end="4"/>
                                            </p:txEl>
                                          </p:spTgt>
                                        </p:tgtEl>
                                        <p:attrNameLst>
                                          <p:attrName>style.visibility</p:attrName>
                                        </p:attrNameLst>
                                      </p:cBhvr>
                                      <p:to>
                                        <p:strVal val="visible"/>
                                      </p:to>
                                    </p:set>
                                    <p:anim calcmode="lin" valueType="num">
                                      <p:cBhvr>
                                        <p:cTn id="27" dur="1000" fill="hold"/>
                                        <p:tgtEl>
                                          <p:spTgt spid="129">
                                            <p:txEl>
                                              <p:pRg st="4" end="4"/>
                                            </p:txEl>
                                          </p:spTgt>
                                        </p:tgtEl>
                                        <p:attrNameLst>
                                          <p:attrName>ppt_x</p:attrName>
                                        </p:attrNameLst>
                                      </p:cBhvr>
                                      <p:tavLst>
                                        <p:tav tm="0">
                                          <p:val>
                                            <p:strVal val="0-#ppt_w/2"/>
                                          </p:val>
                                        </p:tav>
                                        <p:tav tm="100000">
                                          <p:val>
                                            <p:strVal val="#ppt_x"/>
                                          </p:val>
                                        </p:tav>
                                      </p:tavLst>
                                    </p:anim>
                                    <p:anim calcmode="lin" valueType="num">
                                      <p:cBhvr>
                                        <p:cTn id="28" dur="1000" fill="hold"/>
                                        <p:tgtEl>
                                          <p:spTgt spid="12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1" nodeType="withEffect">
                                  <p:stCondLst>
                                    <p:cond delay="0"/>
                                  </p:stCondLst>
                                  <p:iterate>
                                    <p:tmAbs val="0"/>
                                  </p:iterate>
                                  <p:childTnLst>
                                    <p:set>
                                      <p:cBhvr>
                                        <p:cTn id="30" fill="hold"/>
                                        <p:tgtEl>
                                          <p:spTgt spid="129">
                                            <p:txEl>
                                              <p:pRg st="5" end="5"/>
                                            </p:txEl>
                                          </p:spTgt>
                                        </p:tgtEl>
                                        <p:attrNameLst>
                                          <p:attrName>style.visibility</p:attrName>
                                        </p:attrNameLst>
                                      </p:cBhvr>
                                      <p:to>
                                        <p:strVal val="visible"/>
                                      </p:to>
                                    </p:set>
                                    <p:anim calcmode="lin" valueType="num">
                                      <p:cBhvr>
                                        <p:cTn id="31" dur="1000" fill="hold"/>
                                        <p:tgtEl>
                                          <p:spTgt spid="129">
                                            <p:txEl>
                                              <p:pRg st="5" end="5"/>
                                            </p:txEl>
                                          </p:spTgt>
                                        </p:tgtEl>
                                        <p:attrNameLst>
                                          <p:attrName>ppt_x</p:attrName>
                                        </p:attrNameLst>
                                      </p:cBhvr>
                                      <p:tavLst>
                                        <p:tav tm="0">
                                          <p:val>
                                            <p:strVal val="0-#ppt_w/2"/>
                                          </p:val>
                                        </p:tav>
                                        <p:tav tm="100000">
                                          <p:val>
                                            <p:strVal val="#ppt_x"/>
                                          </p:val>
                                        </p:tav>
                                      </p:tavLst>
                                    </p:anim>
                                    <p:anim calcmode="lin" valueType="num">
                                      <p:cBhvr>
                                        <p:cTn id="32" dur="1000" fill="hold"/>
                                        <p:tgtEl>
                                          <p:spTgt spid="12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1" nodeType="withEffect">
                                  <p:stCondLst>
                                    <p:cond delay="0"/>
                                  </p:stCondLst>
                                  <p:iterate>
                                    <p:tmAbs val="0"/>
                                  </p:iterate>
                                  <p:childTnLst>
                                    <p:set>
                                      <p:cBhvr>
                                        <p:cTn id="34" fill="hold"/>
                                        <p:tgtEl>
                                          <p:spTgt spid="129">
                                            <p:txEl>
                                              <p:pRg st="6" end="6"/>
                                            </p:txEl>
                                          </p:spTgt>
                                        </p:tgtEl>
                                        <p:attrNameLst>
                                          <p:attrName>style.visibility</p:attrName>
                                        </p:attrNameLst>
                                      </p:cBhvr>
                                      <p:to>
                                        <p:strVal val="visible"/>
                                      </p:to>
                                    </p:set>
                                    <p:anim calcmode="lin" valueType="num">
                                      <p:cBhvr>
                                        <p:cTn id="35" dur="1000" fill="hold"/>
                                        <p:tgtEl>
                                          <p:spTgt spid="129">
                                            <p:txEl>
                                              <p:pRg st="6" end="6"/>
                                            </p:txEl>
                                          </p:spTgt>
                                        </p:tgtEl>
                                        <p:attrNameLst>
                                          <p:attrName>ppt_x</p:attrName>
                                        </p:attrNameLst>
                                      </p:cBhvr>
                                      <p:tavLst>
                                        <p:tav tm="0">
                                          <p:val>
                                            <p:strVal val="0-#ppt_w/2"/>
                                          </p:val>
                                        </p:tav>
                                        <p:tav tm="100000">
                                          <p:val>
                                            <p:strVal val="#ppt_x"/>
                                          </p:val>
                                        </p:tav>
                                      </p:tavLst>
                                    </p:anim>
                                    <p:anim calcmode="lin" valueType="num">
                                      <p:cBhvr>
                                        <p:cTn id="36" dur="1000" fill="hold"/>
                                        <p:tgtEl>
                                          <p:spTgt spid="129">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1" nodeType="withEffect">
                                  <p:stCondLst>
                                    <p:cond delay="0"/>
                                  </p:stCondLst>
                                  <p:iterate>
                                    <p:tmAbs val="0"/>
                                  </p:iterate>
                                  <p:childTnLst>
                                    <p:set>
                                      <p:cBhvr>
                                        <p:cTn id="38" fill="hold"/>
                                        <p:tgtEl>
                                          <p:spTgt spid="129">
                                            <p:txEl>
                                              <p:pRg st="7" end="7"/>
                                            </p:txEl>
                                          </p:spTgt>
                                        </p:tgtEl>
                                        <p:attrNameLst>
                                          <p:attrName>style.visibility</p:attrName>
                                        </p:attrNameLst>
                                      </p:cBhvr>
                                      <p:to>
                                        <p:strVal val="visible"/>
                                      </p:to>
                                    </p:set>
                                    <p:anim calcmode="lin" valueType="num">
                                      <p:cBhvr>
                                        <p:cTn id="39" dur="1000" fill="hold"/>
                                        <p:tgtEl>
                                          <p:spTgt spid="129">
                                            <p:txEl>
                                              <p:pRg st="7" end="7"/>
                                            </p:txEl>
                                          </p:spTgt>
                                        </p:tgtEl>
                                        <p:attrNameLst>
                                          <p:attrName>ppt_x</p:attrName>
                                        </p:attrNameLst>
                                      </p:cBhvr>
                                      <p:tavLst>
                                        <p:tav tm="0">
                                          <p:val>
                                            <p:strVal val="0-#ppt_w/2"/>
                                          </p:val>
                                        </p:tav>
                                        <p:tav tm="100000">
                                          <p:val>
                                            <p:strVal val="#ppt_x"/>
                                          </p:val>
                                        </p:tav>
                                      </p:tavLst>
                                    </p:anim>
                                    <p:anim calcmode="lin" valueType="num">
                                      <p:cBhvr>
                                        <p:cTn id="40" dur="1000" fill="hold"/>
                                        <p:tgtEl>
                                          <p:spTgt spid="129">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1" nodeType="withEffect">
                                  <p:stCondLst>
                                    <p:cond delay="0"/>
                                  </p:stCondLst>
                                  <p:iterate>
                                    <p:tmAbs val="0"/>
                                  </p:iterate>
                                  <p:childTnLst>
                                    <p:set>
                                      <p:cBhvr>
                                        <p:cTn id="42" fill="hold"/>
                                        <p:tgtEl>
                                          <p:spTgt spid="129">
                                            <p:txEl>
                                              <p:pRg st="8" end="8"/>
                                            </p:txEl>
                                          </p:spTgt>
                                        </p:tgtEl>
                                        <p:attrNameLst>
                                          <p:attrName>style.visibility</p:attrName>
                                        </p:attrNameLst>
                                      </p:cBhvr>
                                      <p:to>
                                        <p:strVal val="visible"/>
                                      </p:to>
                                    </p:set>
                                    <p:anim calcmode="lin" valueType="num">
                                      <p:cBhvr>
                                        <p:cTn id="43" dur="1000" fill="hold"/>
                                        <p:tgtEl>
                                          <p:spTgt spid="129">
                                            <p:txEl>
                                              <p:pRg st="8" end="8"/>
                                            </p:txEl>
                                          </p:spTgt>
                                        </p:tgtEl>
                                        <p:attrNameLst>
                                          <p:attrName>ppt_x</p:attrName>
                                        </p:attrNameLst>
                                      </p:cBhvr>
                                      <p:tavLst>
                                        <p:tav tm="0">
                                          <p:val>
                                            <p:strVal val="0-#ppt_w/2"/>
                                          </p:val>
                                        </p:tav>
                                        <p:tav tm="100000">
                                          <p:val>
                                            <p:strVal val="#ppt_x"/>
                                          </p:val>
                                        </p:tav>
                                      </p:tavLst>
                                    </p:anim>
                                    <p:anim calcmode="lin" valueType="num">
                                      <p:cBhvr>
                                        <p:cTn id="44" dur="1000" fill="hold"/>
                                        <p:tgtEl>
                                          <p:spTgt spid="12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nvSpPr>
        <p:spPr>
          <a:xfrm>
            <a:off x="998287" y="215749"/>
            <a:ext cx="7991352" cy="14809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900" b="1">
                <a:solidFill>
                  <a:srgbClr val="595959"/>
                </a:solidFill>
              </a:defRPr>
            </a:pPr>
            <a:endParaRPr/>
          </a:p>
          <a:p>
            <a:pPr>
              <a:defRPr sz="2900" b="1">
                <a:solidFill>
                  <a:srgbClr val="595959"/>
                </a:solidFill>
              </a:defRPr>
            </a:pPr>
            <a:endParaRPr/>
          </a:p>
          <a:p>
            <a:pPr>
              <a:defRPr sz="2000" b="1">
                <a:solidFill>
                  <a:srgbClr val="595959"/>
                </a:solidFill>
              </a:defRPr>
            </a:pPr>
            <a:r>
              <a:t> </a:t>
            </a:r>
            <a:endParaRPr>
              <a:latin typeface="Arial"/>
              <a:ea typeface="Arial"/>
              <a:cs typeface="Arial"/>
              <a:sym typeface="Arial"/>
            </a:endParaRPr>
          </a:p>
        </p:txBody>
      </p:sp>
      <p:sp>
        <p:nvSpPr>
          <p:cNvPr id="130" name="Shape 130"/>
          <p:cNvSpPr>
            <a:spLocks noGrp="1"/>
          </p:cNvSpPr>
          <p:nvPr>
            <p:ph type="title"/>
          </p:nvPr>
        </p:nvSpPr>
        <p:spPr>
          <a:xfrm>
            <a:off x="539551" y="476250"/>
            <a:ext cx="7200802" cy="1143000"/>
          </a:xfrm>
          <a:prstGeom prst="rect">
            <a:avLst/>
          </a:prstGeom>
        </p:spPr>
        <p:txBody>
          <a:bodyPr>
            <a:normAutofit/>
          </a:bodyPr>
          <a:lstStyle/>
          <a:p>
            <a:pPr>
              <a:defRPr sz="3200" b="1" cap="all">
                <a:solidFill>
                  <a:srgbClr val="595959"/>
                </a:solidFill>
              </a:defRPr>
            </a:pPr>
            <a:r>
              <a:rPr sz="2800" dirty="0"/>
              <a:t>Nikola tesla </a:t>
            </a:r>
            <a:r>
              <a:rPr sz="2800" dirty="0" err="1"/>
              <a:t>ev</a:t>
            </a:r>
            <a:r>
              <a:rPr sz="2800" dirty="0"/>
              <a:t> RALLY  CROATIA </a:t>
            </a:r>
            <a:r>
              <a:rPr sz="2800" dirty="0" smtClean="0"/>
              <a:t>201</a:t>
            </a:r>
            <a:r>
              <a:rPr lang="en-US" sz="2800" dirty="0"/>
              <a:t>8</a:t>
            </a:r>
            <a:endParaRPr sz="2800" dirty="0"/>
          </a:p>
        </p:txBody>
      </p:sp>
      <p:sp>
        <p:nvSpPr>
          <p:cNvPr id="131" name="Shape 131"/>
          <p:cNvSpPr/>
          <p:nvPr/>
        </p:nvSpPr>
        <p:spPr>
          <a:xfrm>
            <a:off x="674762" y="1619250"/>
            <a:ext cx="4019734" cy="203132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42900" indent="-342900" algn="just">
              <a:buSzPct val="100000"/>
              <a:buFont typeface="+mj-lt"/>
              <a:buAutoNum type="arabicPeriod"/>
              <a:defRPr b="1"/>
            </a:pPr>
            <a:r>
              <a:rPr dirty="0" smtClean="0"/>
              <a:t>D</a:t>
            </a:r>
            <a:r>
              <a:rPr lang="en-US" dirty="0" smtClean="0"/>
              <a:t>AY</a:t>
            </a:r>
            <a:r>
              <a:rPr dirty="0" smtClean="0"/>
              <a:t> </a:t>
            </a:r>
            <a:r>
              <a:rPr lang="en-US" dirty="0" smtClean="0"/>
              <a:t>03</a:t>
            </a:r>
            <a:r>
              <a:rPr lang="hr-HR" dirty="0" smtClean="0"/>
              <a:t>.0</a:t>
            </a:r>
            <a:r>
              <a:rPr lang="en-US" dirty="0" smtClean="0"/>
              <a:t>6</a:t>
            </a:r>
            <a:r>
              <a:rPr lang="hr-HR" dirty="0" smtClean="0"/>
              <a:t>. </a:t>
            </a:r>
            <a:r>
              <a:rPr lang="en-US" dirty="0" smtClean="0"/>
              <a:t>ROVINJ (hotel Lone)</a:t>
            </a:r>
            <a:endParaRPr lang="hr-HR" dirty="0"/>
          </a:p>
          <a:p>
            <a:pPr marL="285750" indent="-285750" algn="just">
              <a:buSzPct val="100000"/>
              <a:buFont typeface="Arial" panose="020B0604020202020204" pitchFamily="34" charset="0"/>
              <a:buChar char="•"/>
              <a:defRPr b="1"/>
            </a:pPr>
            <a:r>
              <a:rPr lang="en-US" dirty="0" smtClean="0"/>
              <a:t>Introduction</a:t>
            </a:r>
            <a:r>
              <a:rPr lang="en-US" dirty="0" smtClean="0"/>
              <a:t> </a:t>
            </a:r>
            <a:r>
              <a:rPr lang="hr-HR" dirty="0" smtClean="0"/>
              <a:t>  </a:t>
            </a:r>
            <a:endParaRPr lang="hr-HR" dirty="0"/>
          </a:p>
          <a:p>
            <a:pPr marL="285750" indent="-285750" algn="just">
              <a:buSzPct val="100000"/>
              <a:buFont typeface="Arial" panose="020B0604020202020204" pitchFamily="34" charset="0"/>
              <a:buChar char="•"/>
              <a:defRPr b="1"/>
            </a:pPr>
            <a:r>
              <a:rPr lang="hr-HR" dirty="0" smtClean="0">
                <a:ea typeface="Arial"/>
                <a:cs typeface="Arial"/>
                <a:sym typeface="Arial"/>
              </a:rPr>
              <a:t>Pre</a:t>
            </a:r>
            <a:r>
              <a:rPr lang="en-US" dirty="0" err="1" smtClean="0">
                <a:ea typeface="Arial"/>
                <a:cs typeface="Arial"/>
                <a:sym typeface="Arial"/>
              </a:rPr>
              <a:t>sentation</a:t>
            </a:r>
            <a:r>
              <a:rPr lang="en-US" dirty="0" smtClean="0">
                <a:ea typeface="Arial"/>
                <a:cs typeface="Arial"/>
                <a:sym typeface="Arial"/>
              </a:rPr>
              <a:t> of rally and team</a:t>
            </a:r>
            <a:endParaRPr lang="en-US" dirty="0" smtClean="0">
              <a:ea typeface="Arial"/>
              <a:cs typeface="Arial"/>
              <a:sym typeface="Arial"/>
            </a:endParaRPr>
          </a:p>
          <a:p>
            <a:pPr marL="285750" indent="-285750" algn="just">
              <a:buSzPct val="100000"/>
              <a:buFont typeface="Arial" panose="020B0604020202020204" pitchFamily="34" charset="0"/>
              <a:buChar char="•"/>
              <a:defRPr b="1"/>
            </a:pPr>
            <a:r>
              <a:rPr lang="en-US" dirty="0" smtClean="0">
                <a:ea typeface="Arial"/>
                <a:cs typeface="Arial"/>
                <a:sym typeface="Arial"/>
              </a:rPr>
              <a:t>Socializing and party</a:t>
            </a:r>
            <a:endParaRPr lang="hr-HR" dirty="0">
              <a:ea typeface="Arial"/>
              <a:cs typeface="Arial"/>
              <a:sym typeface="Arial"/>
            </a:endParaRPr>
          </a:p>
          <a:p>
            <a:pPr algn="just">
              <a:buSzPct val="100000"/>
              <a:defRPr b="1"/>
            </a:pPr>
            <a:endParaRPr dirty="0">
              <a:ea typeface="Arial"/>
              <a:cs typeface="Arial"/>
              <a:sym typeface="Arial"/>
            </a:endParaRPr>
          </a:p>
          <a:p>
            <a:pPr marL="285750" indent="-285750" algn="just">
              <a:buSzPct val="100000"/>
              <a:buFont typeface="Arial"/>
              <a:buChar char="•"/>
              <a:defRPr>
                <a:solidFill>
                  <a:srgbClr val="595959"/>
                </a:solidFill>
              </a:defRPr>
            </a:pPr>
            <a:endParaRPr dirty="0">
              <a:latin typeface="Arial"/>
              <a:ea typeface="Arial"/>
              <a:cs typeface="Arial"/>
              <a:sym typeface="Arial"/>
            </a:endParaRPr>
          </a:p>
          <a:p>
            <a:pPr marL="285750" indent="-285750" algn="just">
              <a:buSzPct val="100000"/>
              <a:buFont typeface="Arial"/>
              <a:buChar char="•"/>
              <a:defRPr>
                <a:solidFill>
                  <a:srgbClr val="595959"/>
                </a:solidFill>
              </a:defRPr>
            </a:pPr>
            <a:endParaRPr dirty="0">
              <a:latin typeface="Arial"/>
              <a:ea typeface="Arial"/>
              <a:cs typeface="Arial"/>
              <a:sym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4462" y="3346443"/>
            <a:ext cx="6999321" cy="342752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495" y="1408391"/>
            <a:ext cx="3504594" cy="184478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6211" y="99761"/>
            <a:ext cx="1282238" cy="1282238"/>
          </a:xfrm>
          <a:prstGeom prst="rect">
            <a:avLst/>
          </a:prstGeom>
        </p:spPr>
      </p:pic>
    </p:spTree>
    <p:extLst>
      <p:ext uri="{BB962C8B-B14F-4D97-AF65-F5344CB8AC3E}">
        <p14:creationId xmlns:p14="http://schemas.microsoft.com/office/powerpoint/2010/main" val="1202915875"/>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29"/>
                                        </p:tgtEl>
                                        <p:attrNameLst>
                                          <p:attrName>style.visibility</p:attrName>
                                        </p:attrNameLst>
                                      </p:cBhvr>
                                      <p:to>
                                        <p:strVal val="visible"/>
                                      </p:to>
                                    </p:set>
                                    <p:animEffect transition="in" filter="dissolve">
                                      <p:cBhvr>
                                        <p:cTn id="7" dur="2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nvSpPr>
        <p:spPr>
          <a:xfrm>
            <a:off x="998287" y="215749"/>
            <a:ext cx="7991352" cy="14809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900" b="1">
                <a:solidFill>
                  <a:srgbClr val="595959"/>
                </a:solidFill>
              </a:defRPr>
            </a:pPr>
            <a:endParaRPr/>
          </a:p>
          <a:p>
            <a:pPr>
              <a:defRPr sz="2900" b="1">
                <a:solidFill>
                  <a:srgbClr val="595959"/>
                </a:solidFill>
              </a:defRPr>
            </a:pPr>
            <a:endParaRPr/>
          </a:p>
          <a:p>
            <a:pPr>
              <a:defRPr sz="2000" b="1">
                <a:solidFill>
                  <a:srgbClr val="595959"/>
                </a:solidFill>
              </a:defRPr>
            </a:pPr>
            <a:r>
              <a:t> </a:t>
            </a:r>
            <a:endParaRPr>
              <a:latin typeface="Arial"/>
              <a:ea typeface="Arial"/>
              <a:cs typeface="Arial"/>
              <a:sym typeface="Arial"/>
            </a:endParaRPr>
          </a:p>
        </p:txBody>
      </p:sp>
      <p:sp>
        <p:nvSpPr>
          <p:cNvPr id="130" name="Shape 130"/>
          <p:cNvSpPr>
            <a:spLocks noGrp="1"/>
          </p:cNvSpPr>
          <p:nvPr>
            <p:ph type="title"/>
          </p:nvPr>
        </p:nvSpPr>
        <p:spPr>
          <a:xfrm>
            <a:off x="539551" y="476250"/>
            <a:ext cx="7200802" cy="1143000"/>
          </a:xfrm>
          <a:prstGeom prst="rect">
            <a:avLst/>
          </a:prstGeom>
        </p:spPr>
        <p:txBody>
          <a:bodyPr>
            <a:normAutofit/>
          </a:bodyPr>
          <a:lstStyle/>
          <a:p>
            <a:pPr>
              <a:defRPr sz="3200" b="1" cap="all">
                <a:solidFill>
                  <a:srgbClr val="595959"/>
                </a:solidFill>
              </a:defRPr>
            </a:pPr>
            <a:r>
              <a:rPr sz="2800" dirty="0"/>
              <a:t>Nikola tesla </a:t>
            </a:r>
            <a:r>
              <a:rPr sz="2800" dirty="0" err="1"/>
              <a:t>ev</a:t>
            </a:r>
            <a:r>
              <a:rPr sz="2800" dirty="0"/>
              <a:t> RALLY  CROATIA </a:t>
            </a:r>
            <a:r>
              <a:rPr sz="2800" dirty="0" smtClean="0"/>
              <a:t>201</a:t>
            </a:r>
            <a:r>
              <a:rPr lang="en-US" sz="2800" dirty="0"/>
              <a:t>8</a:t>
            </a:r>
            <a:endParaRPr sz="2800" dirty="0"/>
          </a:p>
        </p:txBody>
      </p:sp>
      <p:sp>
        <p:nvSpPr>
          <p:cNvPr id="131" name="Shape 131"/>
          <p:cNvSpPr/>
          <p:nvPr/>
        </p:nvSpPr>
        <p:spPr>
          <a:xfrm>
            <a:off x="426244" y="1879751"/>
            <a:ext cx="4108470" cy="203132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42900" indent="-342900" algn="just">
              <a:buAutoNum type="arabicPeriod" startAt="2"/>
              <a:defRPr b="1"/>
            </a:pPr>
            <a:r>
              <a:rPr lang="en-US" dirty="0" smtClean="0"/>
              <a:t>DAY</a:t>
            </a:r>
            <a:r>
              <a:rPr dirty="0" smtClean="0"/>
              <a:t> </a:t>
            </a:r>
            <a:r>
              <a:rPr lang="hr-HR" dirty="0" smtClean="0"/>
              <a:t>0</a:t>
            </a:r>
            <a:r>
              <a:rPr lang="en-US" dirty="0" smtClean="0"/>
              <a:t>4.06</a:t>
            </a:r>
            <a:r>
              <a:rPr lang="hr-HR" dirty="0" smtClean="0"/>
              <a:t>.</a:t>
            </a:r>
            <a:r>
              <a:rPr dirty="0" smtClean="0"/>
              <a:t> </a:t>
            </a:r>
            <a:r>
              <a:rPr dirty="0"/>
              <a:t>START </a:t>
            </a:r>
            <a:r>
              <a:rPr lang="hr-HR" dirty="0" smtClean="0"/>
              <a:t>Rovinj</a:t>
            </a:r>
            <a:r>
              <a:rPr lang="hr-HR" b="1" dirty="0" smtClean="0"/>
              <a:t>-Poreč</a:t>
            </a:r>
            <a:endParaRPr lang="en-US" b="1" dirty="0" smtClean="0"/>
          </a:p>
          <a:p>
            <a:pPr algn="just">
              <a:defRPr b="1"/>
            </a:pPr>
            <a:r>
              <a:rPr lang="en-US" b="1" dirty="0" smtClean="0"/>
              <a:t>     </a:t>
            </a:r>
            <a:r>
              <a:rPr lang="en-US" b="1" dirty="0" smtClean="0"/>
              <a:t>-  </a:t>
            </a:r>
            <a:r>
              <a:rPr lang="en-US" b="1" dirty="0" err="1" smtClean="0"/>
              <a:t>Vrsar</a:t>
            </a:r>
            <a:r>
              <a:rPr b="0" dirty="0" smtClean="0"/>
              <a:t>  </a:t>
            </a:r>
            <a:endParaRPr lang="en-US" dirty="0" smtClean="0"/>
          </a:p>
          <a:p>
            <a:pPr marL="285750" indent="-285750" algn="just">
              <a:buSzPct val="100000"/>
              <a:buFont typeface="Arial" panose="020B0604020202020204" pitchFamily="34" charset="0"/>
              <a:buChar char="•"/>
              <a:defRPr b="1"/>
            </a:pPr>
            <a:r>
              <a:rPr lang="en-US" dirty="0" err="1" smtClean="0"/>
              <a:t>Poreč</a:t>
            </a:r>
            <a:r>
              <a:rPr lang="en-US" dirty="0" smtClean="0"/>
              <a:t>: </a:t>
            </a:r>
            <a:r>
              <a:rPr lang="en-US" dirty="0" smtClean="0"/>
              <a:t>Skill exam</a:t>
            </a:r>
            <a:r>
              <a:rPr lang="en-US" dirty="0" smtClean="0"/>
              <a:t> </a:t>
            </a:r>
            <a:endParaRPr lang="en-US" dirty="0"/>
          </a:p>
          <a:p>
            <a:pPr marL="285750" indent="-285750" algn="just">
              <a:buSzPct val="100000"/>
              <a:buFont typeface="Arial" panose="020B0604020202020204" pitchFamily="34" charset="0"/>
              <a:buChar char="•"/>
              <a:defRPr b="1"/>
            </a:pPr>
            <a:r>
              <a:rPr lang="en-US" dirty="0" err="1" smtClean="0"/>
              <a:t>Vrsar</a:t>
            </a:r>
            <a:r>
              <a:rPr lang="en-US" dirty="0" smtClean="0"/>
              <a:t> (</a:t>
            </a:r>
            <a:r>
              <a:rPr lang="en-US" dirty="0" smtClean="0"/>
              <a:t>airport): </a:t>
            </a:r>
            <a:r>
              <a:rPr lang="en-US" dirty="0" smtClean="0"/>
              <a:t>“Speed race</a:t>
            </a:r>
            <a:r>
              <a:rPr lang="en-US" dirty="0" smtClean="0"/>
              <a:t>”</a:t>
            </a:r>
            <a:endParaRPr lang="en-US" dirty="0"/>
          </a:p>
          <a:p>
            <a:pPr marL="285750" indent="-285750" algn="just">
              <a:buSzPct val="100000"/>
              <a:buFont typeface="Arial" panose="020B0604020202020204" pitchFamily="34" charset="0"/>
              <a:buChar char="•"/>
              <a:defRPr b="1"/>
            </a:pPr>
            <a:r>
              <a:rPr lang="en-US" dirty="0" smtClean="0"/>
              <a:t>Lunch</a:t>
            </a:r>
            <a:r>
              <a:rPr lang="en-US" dirty="0" smtClean="0"/>
              <a:t>: </a:t>
            </a:r>
            <a:r>
              <a:rPr lang="en-US" dirty="0" err="1" smtClean="0"/>
              <a:t>Trapan</a:t>
            </a:r>
            <a:r>
              <a:rPr lang="en-US" dirty="0" smtClean="0"/>
              <a:t> </a:t>
            </a:r>
            <a:r>
              <a:rPr lang="en-US" dirty="0" smtClean="0"/>
              <a:t>winery</a:t>
            </a:r>
            <a:r>
              <a:rPr lang="en-US" dirty="0" smtClean="0"/>
              <a:t> </a:t>
            </a:r>
            <a:r>
              <a:rPr lang="en-US" dirty="0" smtClean="0"/>
              <a:t>– </a:t>
            </a:r>
            <a:r>
              <a:rPr lang="en-US" dirty="0" err="1" smtClean="0"/>
              <a:t>Šišan</a:t>
            </a:r>
            <a:endParaRPr lang="en-US" dirty="0" smtClean="0"/>
          </a:p>
          <a:p>
            <a:pPr algn="just"/>
            <a:endParaRPr dirty="0">
              <a:latin typeface="Arial"/>
              <a:ea typeface="Arial"/>
              <a:cs typeface="Arial"/>
              <a:sym typeface="Arial"/>
            </a:endParaRPr>
          </a:p>
          <a:p>
            <a:pPr marL="285750" indent="-285750" algn="just">
              <a:buSzPct val="100000"/>
              <a:buFont typeface="Arial"/>
              <a:buChar char="•"/>
              <a:defRPr>
                <a:solidFill>
                  <a:srgbClr val="595959"/>
                </a:solidFill>
              </a:defRPr>
            </a:pPr>
            <a:endParaRPr dirty="0">
              <a:latin typeface="Arial"/>
              <a:ea typeface="Arial"/>
              <a:cs typeface="Arial"/>
              <a:sym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430" y="1343300"/>
            <a:ext cx="4294919" cy="241600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472" y="3717032"/>
            <a:ext cx="4313904" cy="28797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717032"/>
            <a:ext cx="4313903" cy="287976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6211" y="99761"/>
            <a:ext cx="1282238" cy="1282238"/>
          </a:xfrm>
          <a:prstGeom prst="rect">
            <a:avLst/>
          </a:prstGeom>
        </p:spPr>
      </p:pic>
    </p:spTree>
    <p:extLst>
      <p:ext uri="{BB962C8B-B14F-4D97-AF65-F5344CB8AC3E}">
        <p14:creationId xmlns:p14="http://schemas.microsoft.com/office/powerpoint/2010/main" val="740755795"/>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29"/>
                                        </p:tgtEl>
                                        <p:attrNameLst>
                                          <p:attrName>style.visibility</p:attrName>
                                        </p:attrNameLst>
                                      </p:cBhvr>
                                      <p:to>
                                        <p:strVal val="visible"/>
                                      </p:to>
                                    </p:set>
                                    <p:animEffect transition="in" filter="dissolve">
                                      <p:cBhvr>
                                        <p:cTn id="7" dur="2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998287" y="215749"/>
            <a:ext cx="7991352" cy="14809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900" b="1">
                <a:solidFill>
                  <a:srgbClr val="595959"/>
                </a:solidFill>
              </a:defRPr>
            </a:pPr>
            <a:endParaRPr dirty="0"/>
          </a:p>
          <a:p>
            <a:pPr>
              <a:defRPr sz="2900" b="1">
                <a:solidFill>
                  <a:srgbClr val="595959"/>
                </a:solidFill>
              </a:defRPr>
            </a:pPr>
            <a:endParaRPr dirty="0"/>
          </a:p>
          <a:p>
            <a:pPr>
              <a:defRPr sz="2000" b="1">
                <a:solidFill>
                  <a:srgbClr val="595959"/>
                </a:solidFill>
              </a:defRPr>
            </a:pPr>
            <a:r>
              <a:rPr dirty="0"/>
              <a:t> </a:t>
            </a:r>
            <a:endParaRPr dirty="0">
              <a:latin typeface="Arial"/>
              <a:ea typeface="Arial"/>
              <a:cs typeface="Arial"/>
              <a:sym typeface="Arial"/>
            </a:endParaRPr>
          </a:p>
        </p:txBody>
      </p:sp>
      <p:sp>
        <p:nvSpPr>
          <p:cNvPr id="135" name="Shape 135"/>
          <p:cNvSpPr>
            <a:spLocks noGrp="1"/>
          </p:cNvSpPr>
          <p:nvPr>
            <p:ph type="title"/>
          </p:nvPr>
        </p:nvSpPr>
        <p:spPr>
          <a:xfrm>
            <a:off x="467544" y="476250"/>
            <a:ext cx="7000055" cy="1143000"/>
          </a:xfrm>
          <a:prstGeom prst="rect">
            <a:avLst/>
          </a:prstGeom>
        </p:spPr>
        <p:txBody>
          <a:bodyPr>
            <a:normAutofit/>
          </a:bodyPr>
          <a:lstStyle/>
          <a:p>
            <a:pPr>
              <a:defRPr sz="3200" b="1" cap="all">
                <a:solidFill>
                  <a:srgbClr val="595959"/>
                </a:solidFill>
              </a:defRPr>
            </a:pPr>
            <a:r>
              <a:rPr sz="2800" dirty="0"/>
              <a:t>Nikola tesla </a:t>
            </a:r>
            <a:r>
              <a:rPr sz="2800" dirty="0" err="1"/>
              <a:t>ev</a:t>
            </a:r>
            <a:r>
              <a:rPr sz="2800" dirty="0"/>
              <a:t> RALLY  CROATIA </a:t>
            </a:r>
            <a:r>
              <a:rPr sz="2800" dirty="0" smtClean="0"/>
              <a:t>201</a:t>
            </a:r>
            <a:r>
              <a:rPr lang="en-US" sz="2800" dirty="0" smtClean="0"/>
              <a:t>8</a:t>
            </a:r>
            <a:endParaRPr sz="2800" dirty="0"/>
          </a:p>
        </p:txBody>
      </p:sp>
      <p:sp>
        <p:nvSpPr>
          <p:cNvPr id="136" name="Shape 136"/>
          <p:cNvSpPr/>
          <p:nvPr/>
        </p:nvSpPr>
        <p:spPr>
          <a:xfrm>
            <a:off x="692203" y="1323542"/>
            <a:ext cx="3375741" cy="34163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42900" indent="-342900" algn="just">
              <a:buSzPct val="100000"/>
              <a:buAutoNum type="arabicPeriod" startAt="3"/>
              <a:defRPr b="1"/>
            </a:pPr>
            <a:r>
              <a:rPr dirty="0" smtClean="0"/>
              <a:t>D</a:t>
            </a:r>
            <a:r>
              <a:rPr lang="en-US" dirty="0" smtClean="0"/>
              <a:t>AY</a:t>
            </a:r>
            <a:r>
              <a:rPr dirty="0" smtClean="0"/>
              <a:t> </a:t>
            </a:r>
            <a:r>
              <a:rPr lang="hr-HR" dirty="0" smtClean="0"/>
              <a:t>0</a:t>
            </a:r>
            <a:r>
              <a:rPr lang="en-US" dirty="0" smtClean="0"/>
              <a:t>5</a:t>
            </a:r>
            <a:r>
              <a:rPr lang="hr-HR" dirty="0" smtClean="0"/>
              <a:t>.06</a:t>
            </a:r>
            <a:r>
              <a:rPr lang="en-US" dirty="0" smtClean="0"/>
              <a:t>.</a:t>
            </a:r>
            <a:r>
              <a:rPr dirty="0" smtClean="0"/>
              <a:t> </a:t>
            </a:r>
            <a:r>
              <a:rPr lang="hr-HR" dirty="0"/>
              <a:t>Rovinj –</a:t>
            </a:r>
            <a:r>
              <a:rPr lang="hr-HR" dirty="0" smtClean="0"/>
              <a:t>Motovun-Buzet-Cres-Mali </a:t>
            </a:r>
            <a:r>
              <a:rPr lang="hr-HR" dirty="0"/>
              <a:t>Lošinj</a:t>
            </a:r>
            <a:endParaRPr b="0" dirty="0"/>
          </a:p>
          <a:p>
            <a:pPr marL="285750" indent="-285750" algn="just">
              <a:buFont typeface="Arial" panose="020B0604020202020204" pitchFamily="34" charset="0"/>
              <a:buChar char="•"/>
            </a:pPr>
            <a:r>
              <a:rPr lang="en-US" dirty="0" err="1" smtClean="0"/>
              <a:t>Motovun</a:t>
            </a:r>
            <a:r>
              <a:rPr lang="en-US" dirty="0" smtClean="0"/>
              <a:t>: </a:t>
            </a:r>
            <a:r>
              <a:rPr lang="en-US" dirty="0" smtClean="0"/>
              <a:t>sightseeing</a:t>
            </a:r>
            <a:endParaRPr lang="en-US" dirty="0" smtClean="0"/>
          </a:p>
          <a:p>
            <a:pPr marL="285750" indent="-285750" algn="just">
              <a:buFont typeface="Arial" panose="020B0604020202020204" pitchFamily="34" charset="0"/>
              <a:buChar char="•"/>
            </a:pPr>
            <a:r>
              <a:rPr lang="en-US" dirty="0" err="1" smtClean="0"/>
              <a:t>Buzet</a:t>
            </a:r>
            <a:r>
              <a:rPr lang="en-US" dirty="0" smtClean="0"/>
              <a:t>: </a:t>
            </a:r>
            <a:r>
              <a:rPr lang="en-US" dirty="0" smtClean="0"/>
              <a:t>Lunch</a:t>
            </a:r>
            <a:endParaRPr lang="en-US" dirty="0" smtClean="0"/>
          </a:p>
          <a:p>
            <a:pPr marL="285750" indent="-285750" algn="just">
              <a:buFont typeface="Arial" panose="020B0604020202020204" pitchFamily="34" charset="0"/>
              <a:buChar char="•"/>
            </a:pPr>
            <a:r>
              <a:rPr lang="en-US" dirty="0" err="1" smtClean="0"/>
              <a:t>Roč</a:t>
            </a:r>
            <a:r>
              <a:rPr lang="en-US" dirty="0" smtClean="0"/>
              <a:t>: </a:t>
            </a:r>
            <a:r>
              <a:rPr lang="en-US" dirty="0" smtClean="0"/>
              <a:t>sightseeing</a:t>
            </a:r>
            <a:endParaRPr lang="en-US" dirty="0" smtClean="0"/>
          </a:p>
          <a:p>
            <a:pPr marL="285750" indent="-285750" algn="just">
              <a:buFont typeface="Arial" panose="020B0604020202020204" pitchFamily="34" charset="0"/>
              <a:buChar char="•"/>
            </a:pPr>
            <a:r>
              <a:rPr lang="en-US" dirty="0" smtClean="0"/>
              <a:t>Cres: ACI </a:t>
            </a:r>
            <a:r>
              <a:rPr lang="en-US" dirty="0" smtClean="0"/>
              <a:t>Marina-</a:t>
            </a:r>
            <a:r>
              <a:rPr lang="en-US" dirty="0" smtClean="0"/>
              <a:t>Lunch</a:t>
            </a:r>
          </a:p>
          <a:p>
            <a:pPr marL="285750" indent="-285750" algn="just">
              <a:buFont typeface="Arial" panose="020B0604020202020204" pitchFamily="34" charset="0"/>
              <a:buChar char="•"/>
            </a:pPr>
            <a:r>
              <a:rPr lang="en-US" dirty="0" smtClean="0"/>
              <a:t>Mali </a:t>
            </a:r>
            <a:r>
              <a:rPr lang="en-US" dirty="0" err="1" smtClean="0"/>
              <a:t>Lošinj</a:t>
            </a:r>
            <a:r>
              <a:rPr lang="en-US" dirty="0" smtClean="0"/>
              <a:t> (hotel Bellevue)</a:t>
            </a:r>
          </a:p>
          <a:p>
            <a:pPr algn="just">
              <a:buSzPct val="100000"/>
            </a:pPr>
            <a:endParaRPr dirty="0"/>
          </a:p>
          <a:p>
            <a:pPr marL="342900" indent="-342900" algn="just">
              <a:buSzPct val="100000"/>
              <a:buAutoNum type="arabicPeriod" startAt="4"/>
            </a:pPr>
            <a:endParaRPr dirty="0"/>
          </a:p>
          <a:p>
            <a:pPr marL="342900" indent="-342900" algn="just">
              <a:buSzPct val="100000"/>
              <a:buAutoNum type="arabicPeriod" startAt="5"/>
            </a:pPr>
            <a:endParaRPr dirty="0"/>
          </a:p>
          <a:p>
            <a:pPr marL="342900" indent="-342900" algn="just">
              <a:buSzPct val="100000"/>
              <a:buAutoNum type="arabicPeriod" startAt="6"/>
            </a:pPr>
            <a:endParaRP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8627" y="1471774"/>
            <a:ext cx="4283968" cy="240991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262" y="3877135"/>
            <a:ext cx="4151814" cy="277182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0815" y="3881689"/>
            <a:ext cx="4299983" cy="276727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6211" y="99761"/>
            <a:ext cx="1282238" cy="1282238"/>
          </a:xfrm>
          <a:prstGeom prst="rect">
            <a:avLst/>
          </a:prstGeom>
        </p:spPr>
      </p:pic>
    </p:spTree>
    <p:extLst>
      <p:ext uri="{BB962C8B-B14F-4D97-AF65-F5344CB8AC3E}">
        <p14:creationId xmlns:p14="http://schemas.microsoft.com/office/powerpoint/2010/main" val="363689030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34"/>
                                        </p:tgtEl>
                                        <p:attrNameLst>
                                          <p:attrName>style.visibility</p:attrName>
                                        </p:attrNameLst>
                                      </p:cBhvr>
                                      <p:to>
                                        <p:strVal val="visible"/>
                                      </p:to>
                                    </p:set>
                                    <p:animEffect transition="in" filter="dissolve">
                                      <p:cBhvr>
                                        <p:cTn id="7" dur="2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998287" y="215749"/>
            <a:ext cx="7991352" cy="14809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900" b="1">
                <a:solidFill>
                  <a:srgbClr val="595959"/>
                </a:solidFill>
              </a:defRPr>
            </a:pPr>
            <a:endParaRPr dirty="0"/>
          </a:p>
          <a:p>
            <a:pPr>
              <a:defRPr sz="2900" b="1">
                <a:solidFill>
                  <a:srgbClr val="595959"/>
                </a:solidFill>
              </a:defRPr>
            </a:pPr>
            <a:endParaRPr dirty="0"/>
          </a:p>
          <a:p>
            <a:pPr>
              <a:defRPr sz="2000" b="1">
                <a:solidFill>
                  <a:srgbClr val="595959"/>
                </a:solidFill>
              </a:defRPr>
            </a:pPr>
            <a:r>
              <a:rPr dirty="0"/>
              <a:t> </a:t>
            </a:r>
            <a:endParaRPr dirty="0">
              <a:latin typeface="Arial"/>
              <a:ea typeface="Arial"/>
              <a:cs typeface="Arial"/>
              <a:sym typeface="Arial"/>
            </a:endParaRPr>
          </a:p>
        </p:txBody>
      </p:sp>
      <p:sp>
        <p:nvSpPr>
          <p:cNvPr id="135" name="Shape 135"/>
          <p:cNvSpPr>
            <a:spLocks noGrp="1"/>
          </p:cNvSpPr>
          <p:nvPr>
            <p:ph type="title"/>
          </p:nvPr>
        </p:nvSpPr>
        <p:spPr>
          <a:xfrm>
            <a:off x="467544" y="476250"/>
            <a:ext cx="7000055" cy="1143000"/>
          </a:xfrm>
          <a:prstGeom prst="rect">
            <a:avLst/>
          </a:prstGeom>
        </p:spPr>
        <p:txBody>
          <a:bodyPr>
            <a:normAutofit/>
          </a:bodyPr>
          <a:lstStyle/>
          <a:p>
            <a:pPr>
              <a:defRPr sz="3200" b="1" cap="all">
                <a:solidFill>
                  <a:srgbClr val="595959"/>
                </a:solidFill>
              </a:defRPr>
            </a:pPr>
            <a:r>
              <a:rPr sz="2800" dirty="0"/>
              <a:t>Nikola tesla </a:t>
            </a:r>
            <a:r>
              <a:rPr sz="2800" dirty="0" err="1"/>
              <a:t>ev</a:t>
            </a:r>
            <a:r>
              <a:rPr sz="2800" dirty="0"/>
              <a:t> RALLY  CROATIA </a:t>
            </a:r>
            <a:r>
              <a:rPr sz="2800" dirty="0" smtClean="0"/>
              <a:t>201</a:t>
            </a:r>
            <a:r>
              <a:rPr lang="en-US" sz="2800" dirty="0" smtClean="0"/>
              <a:t>8</a:t>
            </a:r>
            <a:endParaRPr sz="2800" dirty="0"/>
          </a:p>
        </p:txBody>
      </p:sp>
      <p:sp>
        <p:nvSpPr>
          <p:cNvPr id="15" name="Shape 136"/>
          <p:cNvSpPr/>
          <p:nvPr/>
        </p:nvSpPr>
        <p:spPr>
          <a:xfrm>
            <a:off x="683568" y="1616846"/>
            <a:ext cx="3096448" cy="34163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a:buSzPct val="100000"/>
              <a:defRPr b="1"/>
            </a:pPr>
            <a:r>
              <a:rPr lang="hr-HR" dirty="0">
                <a:latin typeface="Arial"/>
                <a:cs typeface="Arial"/>
                <a:sym typeface="Arial"/>
              </a:rPr>
              <a:t>4.  </a:t>
            </a:r>
            <a:r>
              <a:rPr dirty="0" smtClean="0"/>
              <a:t>D</a:t>
            </a:r>
            <a:r>
              <a:rPr lang="en-US" dirty="0" smtClean="0"/>
              <a:t>AY</a:t>
            </a:r>
            <a:r>
              <a:rPr dirty="0" smtClean="0"/>
              <a:t> </a:t>
            </a:r>
            <a:r>
              <a:rPr lang="hr-HR" dirty="0" smtClean="0"/>
              <a:t>0</a:t>
            </a:r>
            <a:r>
              <a:rPr lang="en-US" dirty="0"/>
              <a:t>6</a:t>
            </a:r>
            <a:r>
              <a:rPr lang="hr-HR" dirty="0" smtClean="0"/>
              <a:t>.06.</a:t>
            </a:r>
            <a:r>
              <a:rPr dirty="0" smtClean="0"/>
              <a:t> </a:t>
            </a:r>
            <a:r>
              <a:rPr lang="hr-HR" dirty="0"/>
              <a:t>Mali Lošinj </a:t>
            </a:r>
            <a:r>
              <a:rPr dirty="0" smtClean="0"/>
              <a:t> </a:t>
            </a:r>
            <a:endParaRPr lang="hr-HR" dirty="0"/>
          </a:p>
          <a:p>
            <a:pPr marL="285750" indent="-285750" algn="just">
              <a:buFont typeface="Arial" panose="020B0604020202020204" pitchFamily="34" charset="0"/>
              <a:buChar char="•"/>
            </a:pPr>
            <a:r>
              <a:rPr lang="en-US" dirty="0" smtClean="0"/>
              <a:t>Speed race – airport </a:t>
            </a:r>
            <a:r>
              <a:rPr lang="hr-HR" dirty="0" smtClean="0"/>
              <a:t>Mal</a:t>
            </a:r>
            <a:r>
              <a:rPr lang="en-US" dirty="0" err="1" smtClean="0"/>
              <a:t>i</a:t>
            </a:r>
            <a:r>
              <a:rPr lang="en-US" dirty="0" smtClean="0"/>
              <a:t> </a:t>
            </a:r>
            <a:r>
              <a:rPr lang="en-US" dirty="0" err="1" smtClean="0"/>
              <a:t>Lošinj</a:t>
            </a:r>
            <a:endParaRPr lang="en-US" dirty="0" smtClean="0"/>
          </a:p>
          <a:p>
            <a:pPr marL="285750" indent="-285750" algn="just">
              <a:buFont typeface="Arial" panose="020B0604020202020204" pitchFamily="34" charset="0"/>
              <a:buChar char="•"/>
            </a:pPr>
            <a:r>
              <a:rPr lang="en-US" dirty="0" smtClean="0">
                <a:ea typeface="Arial"/>
                <a:cs typeface="Arial"/>
                <a:sym typeface="Arial"/>
              </a:rPr>
              <a:t>Speed boat ride, diving, dolphin sight seeing, airplane ride,… choose your experience</a:t>
            </a:r>
            <a:endParaRPr dirty="0">
              <a:ea typeface="Arial"/>
              <a:cs typeface="Arial"/>
              <a:sym typeface="Arial"/>
            </a:endParaRPr>
          </a:p>
          <a:p>
            <a:pPr algn="just">
              <a:buSzPct val="100000"/>
              <a:defRPr b="1"/>
            </a:pPr>
            <a:endParaRPr dirty="0"/>
          </a:p>
          <a:p>
            <a:pPr marL="342900" indent="-342900" algn="just">
              <a:buSzPct val="100000"/>
              <a:buAutoNum type="arabicPeriod" startAt="4"/>
            </a:pPr>
            <a:endParaRPr dirty="0"/>
          </a:p>
          <a:p>
            <a:pPr marL="342900" indent="-342900" algn="just">
              <a:buSzPct val="100000"/>
              <a:buAutoNum type="arabicPeriod" startAt="4"/>
            </a:pPr>
            <a:endParaRPr dirty="0"/>
          </a:p>
          <a:p>
            <a:pPr marL="342900" indent="-342900" algn="just">
              <a:buSzPct val="100000"/>
              <a:buAutoNum type="arabicPeriod" startAt="5"/>
            </a:pPr>
            <a:endParaRPr dirty="0"/>
          </a:p>
          <a:p>
            <a:pPr marL="342900" indent="-342900" algn="just">
              <a:buSzPct val="100000"/>
              <a:buAutoNum type="arabicPeriod" startAt="6"/>
            </a:pPr>
            <a:endParaRP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7943" y="3846234"/>
            <a:ext cx="3953201" cy="263897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7943" y="1627141"/>
            <a:ext cx="3929956" cy="221075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232" y="3854244"/>
            <a:ext cx="4638711" cy="260927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6211" y="99761"/>
            <a:ext cx="1282238" cy="1282238"/>
          </a:xfrm>
          <a:prstGeom prst="rect">
            <a:avLst/>
          </a:prstGeom>
        </p:spPr>
      </p:pic>
    </p:spTree>
    <p:extLst>
      <p:ext uri="{BB962C8B-B14F-4D97-AF65-F5344CB8AC3E}">
        <p14:creationId xmlns:p14="http://schemas.microsoft.com/office/powerpoint/2010/main" val="2567572117"/>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34"/>
                                        </p:tgtEl>
                                        <p:attrNameLst>
                                          <p:attrName>style.visibility</p:attrName>
                                        </p:attrNameLst>
                                      </p:cBhvr>
                                      <p:to>
                                        <p:strVal val="visible"/>
                                      </p:to>
                                    </p:set>
                                    <p:animEffect transition="in" filter="dissolve">
                                      <p:cBhvr>
                                        <p:cTn id="7" dur="2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998287" y="215749"/>
            <a:ext cx="7991352" cy="14809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900" b="1">
                <a:solidFill>
                  <a:srgbClr val="595959"/>
                </a:solidFill>
              </a:defRPr>
            </a:pPr>
            <a:endParaRPr dirty="0"/>
          </a:p>
          <a:p>
            <a:pPr>
              <a:defRPr sz="2900" b="1">
                <a:solidFill>
                  <a:srgbClr val="595959"/>
                </a:solidFill>
              </a:defRPr>
            </a:pPr>
            <a:endParaRPr dirty="0"/>
          </a:p>
          <a:p>
            <a:pPr>
              <a:defRPr sz="2000" b="1">
                <a:solidFill>
                  <a:srgbClr val="595959"/>
                </a:solidFill>
              </a:defRPr>
            </a:pPr>
            <a:r>
              <a:rPr dirty="0"/>
              <a:t> </a:t>
            </a:r>
            <a:endParaRPr dirty="0">
              <a:latin typeface="Arial"/>
              <a:ea typeface="Arial"/>
              <a:cs typeface="Arial"/>
              <a:sym typeface="Arial"/>
            </a:endParaRPr>
          </a:p>
        </p:txBody>
      </p:sp>
      <p:sp>
        <p:nvSpPr>
          <p:cNvPr id="135" name="Shape 135"/>
          <p:cNvSpPr>
            <a:spLocks noGrp="1"/>
          </p:cNvSpPr>
          <p:nvPr>
            <p:ph type="title"/>
          </p:nvPr>
        </p:nvSpPr>
        <p:spPr>
          <a:xfrm>
            <a:off x="467544" y="476250"/>
            <a:ext cx="7000055" cy="1143000"/>
          </a:xfrm>
          <a:prstGeom prst="rect">
            <a:avLst/>
          </a:prstGeom>
        </p:spPr>
        <p:txBody>
          <a:bodyPr>
            <a:normAutofit/>
          </a:bodyPr>
          <a:lstStyle/>
          <a:p>
            <a:pPr>
              <a:defRPr sz="3200" b="1" cap="all">
                <a:solidFill>
                  <a:srgbClr val="595959"/>
                </a:solidFill>
              </a:defRPr>
            </a:pPr>
            <a:r>
              <a:rPr sz="2800" dirty="0"/>
              <a:t>Nikola tesla </a:t>
            </a:r>
            <a:r>
              <a:rPr sz="2800" dirty="0" err="1"/>
              <a:t>ev</a:t>
            </a:r>
            <a:r>
              <a:rPr sz="2800" dirty="0"/>
              <a:t> RALLY  CROATIA </a:t>
            </a:r>
            <a:r>
              <a:rPr sz="2800" dirty="0" smtClean="0"/>
              <a:t>201</a:t>
            </a:r>
            <a:r>
              <a:rPr lang="en-US" sz="2800" dirty="0"/>
              <a:t>8</a:t>
            </a:r>
            <a:endParaRPr sz="2800" dirty="0"/>
          </a:p>
        </p:txBody>
      </p:sp>
      <p:sp>
        <p:nvSpPr>
          <p:cNvPr id="136" name="Shape 136"/>
          <p:cNvSpPr/>
          <p:nvPr/>
        </p:nvSpPr>
        <p:spPr>
          <a:xfrm>
            <a:off x="719151" y="1272074"/>
            <a:ext cx="4212889" cy="369331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a:buSzPct val="100000"/>
              <a:defRPr b="1"/>
            </a:pPr>
            <a:r>
              <a:rPr lang="hr-HR" dirty="0">
                <a:latin typeface="Arial"/>
                <a:cs typeface="Arial"/>
                <a:sym typeface="Arial"/>
              </a:rPr>
              <a:t>5. </a:t>
            </a:r>
            <a:r>
              <a:rPr dirty="0" smtClean="0"/>
              <a:t>D</a:t>
            </a:r>
            <a:r>
              <a:rPr lang="en-US" dirty="0" smtClean="0"/>
              <a:t>AY</a:t>
            </a:r>
            <a:r>
              <a:rPr dirty="0" smtClean="0"/>
              <a:t> </a:t>
            </a:r>
            <a:r>
              <a:rPr lang="hr-HR" dirty="0" smtClean="0"/>
              <a:t>0</a:t>
            </a:r>
            <a:r>
              <a:rPr lang="en-US" dirty="0" smtClean="0"/>
              <a:t>7</a:t>
            </a:r>
            <a:r>
              <a:rPr lang="hr-HR" dirty="0" smtClean="0"/>
              <a:t>.06.</a:t>
            </a:r>
            <a:r>
              <a:rPr lang="en-US" dirty="0" smtClean="0"/>
              <a:t> </a:t>
            </a:r>
            <a:r>
              <a:rPr lang="hr-HR" dirty="0" smtClean="0"/>
              <a:t>Mali </a:t>
            </a:r>
            <a:r>
              <a:rPr lang="hr-HR" dirty="0"/>
              <a:t>Lošinj- </a:t>
            </a:r>
            <a:r>
              <a:rPr lang="hr-HR" dirty="0" smtClean="0"/>
              <a:t>Cres-</a:t>
            </a:r>
            <a:r>
              <a:rPr lang="en-US" dirty="0" err="1" smtClean="0"/>
              <a:t>Krk</a:t>
            </a:r>
            <a:r>
              <a:rPr lang="en-US" dirty="0" smtClean="0"/>
              <a:t>-</a:t>
            </a:r>
            <a:r>
              <a:rPr lang="hr-HR" dirty="0" smtClean="0"/>
              <a:t> </a:t>
            </a:r>
            <a:endParaRPr lang="en-US" dirty="0" smtClean="0"/>
          </a:p>
          <a:p>
            <a:pPr algn="just">
              <a:buSzPct val="100000"/>
              <a:defRPr b="1"/>
            </a:pPr>
            <a:r>
              <a:rPr lang="en-US" dirty="0"/>
              <a:t> </a:t>
            </a:r>
            <a:r>
              <a:rPr lang="en-US" dirty="0" smtClean="0"/>
              <a:t>    </a:t>
            </a:r>
            <a:r>
              <a:rPr lang="hr-HR" dirty="0" smtClean="0"/>
              <a:t>Pag- Zadar</a:t>
            </a:r>
            <a:r>
              <a:rPr lang="en-US" dirty="0" smtClean="0"/>
              <a:t> (4 </a:t>
            </a:r>
            <a:r>
              <a:rPr lang="en-US" dirty="0" smtClean="0"/>
              <a:t>Islands and</a:t>
            </a:r>
          </a:p>
          <a:p>
            <a:pPr algn="just">
              <a:buSzPct val="100000"/>
              <a:defRPr b="1"/>
            </a:pPr>
            <a:r>
              <a:rPr lang="en-US" dirty="0" smtClean="0"/>
              <a:t>     2 Ferry boats)</a:t>
            </a:r>
          </a:p>
          <a:p>
            <a:pPr marL="285750" indent="-285750" algn="just">
              <a:buSzPct val="100000"/>
              <a:buFont typeface="Arial" panose="020B0604020202020204" pitchFamily="34" charset="0"/>
              <a:buChar char="•"/>
              <a:defRPr b="1"/>
            </a:pPr>
            <a:r>
              <a:rPr lang="en-US" dirty="0" smtClean="0">
                <a:latin typeface="Arial"/>
                <a:ea typeface="Arial"/>
                <a:cs typeface="Arial"/>
                <a:sym typeface="Arial"/>
              </a:rPr>
              <a:t>Lunch on Island </a:t>
            </a:r>
            <a:r>
              <a:rPr lang="en-US" dirty="0" err="1" smtClean="0">
                <a:latin typeface="Arial"/>
                <a:ea typeface="Arial"/>
                <a:cs typeface="Arial"/>
                <a:sym typeface="Arial"/>
              </a:rPr>
              <a:t>Pag</a:t>
            </a:r>
            <a:endParaRPr lang="en-US" dirty="0" smtClean="0">
              <a:latin typeface="Arial"/>
              <a:ea typeface="Arial"/>
              <a:cs typeface="Arial"/>
              <a:sym typeface="Arial"/>
            </a:endParaRPr>
          </a:p>
          <a:p>
            <a:pPr marL="285750" indent="-285750" algn="just">
              <a:buSzPct val="100000"/>
              <a:buFont typeface="Arial" panose="020B0604020202020204" pitchFamily="34" charset="0"/>
              <a:buChar char="•"/>
              <a:defRPr b="1"/>
            </a:pPr>
            <a:r>
              <a:rPr lang="en-US" dirty="0" smtClean="0">
                <a:latin typeface="Arial"/>
                <a:ea typeface="Arial"/>
                <a:cs typeface="Arial"/>
                <a:sym typeface="Arial"/>
              </a:rPr>
              <a:t>Stop on “Greeting to Sun” –Zadar, solar panel installation</a:t>
            </a:r>
            <a:endParaRPr dirty="0">
              <a:latin typeface="Arial"/>
              <a:ea typeface="Arial"/>
              <a:cs typeface="Arial"/>
              <a:sym typeface="Arial"/>
            </a:endParaRPr>
          </a:p>
          <a:p>
            <a:pPr marL="285750" indent="-285750" algn="just">
              <a:buFont typeface="Arial" panose="020B0604020202020204" pitchFamily="34" charset="0"/>
              <a:buChar char="•"/>
            </a:pPr>
            <a:endParaRPr dirty="0">
              <a:latin typeface="Arial"/>
              <a:ea typeface="Arial"/>
              <a:cs typeface="Arial"/>
              <a:sym typeface="Arial"/>
            </a:endParaRPr>
          </a:p>
          <a:p>
            <a:pPr algn="just"/>
            <a:r>
              <a:rPr dirty="0"/>
              <a:t> </a:t>
            </a:r>
            <a:endParaRPr dirty="0">
              <a:latin typeface="Arial"/>
              <a:ea typeface="Arial"/>
              <a:cs typeface="Arial"/>
              <a:sym typeface="Arial"/>
            </a:endParaRPr>
          </a:p>
          <a:p>
            <a:pPr algn="just"/>
            <a:endParaRPr dirty="0"/>
          </a:p>
          <a:p>
            <a:pPr marL="342900" indent="-342900" algn="just">
              <a:buSzPct val="100000"/>
              <a:buAutoNum type="arabicPeriod" startAt="4"/>
            </a:pPr>
            <a:endParaRPr dirty="0"/>
          </a:p>
          <a:p>
            <a:pPr marL="342900" indent="-342900" algn="just">
              <a:buSzPct val="100000"/>
              <a:buAutoNum type="arabicPeriod" startAt="4"/>
            </a:pPr>
            <a:endParaRPr dirty="0"/>
          </a:p>
          <a:p>
            <a:pPr marL="342900" indent="-342900" algn="just">
              <a:buSzPct val="100000"/>
              <a:buAutoNum type="arabicPeriod" startAt="5"/>
            </a:pPr>
            <a:endParaRPr dirty="0"/>
          </a:p>
          <a:p>
            <a:pPr marL="342900" indent="-342900" algn="just">
              <a:buSzPct val="100000"/>
              <a:buAutoNum type="arabicPeriod" startAt="6"/>
            </a:pPr>
            <a:endParaRP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479" y="3503687"/>
            <a:ext cx="4413288" cy="294610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767" y="1699190"/>
            <a:ext cx="3562951" cy="475060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6211" y="99761"/>
            <a:ext cx="1282238" cy="1282238"/>
          </a:xfrm>
          <a:prstGeom prst="rect">
            <a:avLst/>
          </a:prstGeom>
        </p:spPr>
      </p:pic>
    </p:spTree>
    <p:extLst>
      <p:ext uri="{BB962C8B-B14F-4D97-AF65-F5344CB8AC3E}">
        <p14:creationId xmlns:p14="http://schemas.microsoft.com/office/powerpoint/2010/main" val="1023134223"/>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34"/>
                                        </p:tgtEl>
                                        <p:attrNameLst>
                                          <p:attrName>style.visibility</p:attrName>
                                        </p:attrNameLst>
                                      </p:cBhvr>
                                      <p:to>
                                        <p:strVal val="visible"/>
                                      </p:to>
                                    </p:set>
                                    <p:animEffect transition="in" filter="dissolve">
                                      <p:cBhvr>
                                        <p:cTn id="7" dur="2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998287" y="215749"/>
            <a:ext cx="7991352" cy="14809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900" b="1">
                <a:solidFill>
                  <a:srgbClr val="595959"/>
                </a:solidFill>
              </a:defRPr>
            </a:pPr>
            <a:endParaRPr dirty="0"/>
          </a:p>
          <a:p>
            <a:pPr>
              <a:defRPr sz="2900" b="1">
                <a:solidFill>
                  <a:srgbClr val="595959"/>
                </a:solidFill>
              </a:defRPr>
            </a:pPr>
            <a:endParaRPr dirty="0"/>
          </a:p>
          <a:p>
            <a:pPr>
              <a:defRPr sz="2000" b="1">
                <a:solidFill>
                  <a:srgbClr val="595959"/>
                </a:solidFill>
              </a:defRPr>
            </a:pPr>
            <a:r>
              <a:rPr dirty="0"/>
              <a:t> </a:t>
            </a:r>
            <a:endParaRPr dirty="0">
              <a:latin typeface="Arial"/>
              <a:ea typeface="Arial"/>
              <a:cs typeface="Arial"/>
              <a:sym typeface="Arial"/>
            </a:endParaRPr>
          </a:p>
        </p:txBody>
      </p:sp>
      <p:sp>
        <p:nvSpPr>
          <p:cNvPr id="135" name="Shape 135"/>
          <p:cNvSpPr>
            <a:spLocks noGrp="1"/>
          </p:cNvSpPr>
          <p:nvPr>
            <p:ph type="title"/>
          </p:nvPr>
        </p:nvSpPr>
        <p:spPr>
          <a:xfrm>
            <a:off x="467544" y="476250"/>
            <a:ext cx="7000055" cy="1143000"/>
          </a:xfrm>
          <a:prstGeom prst="rect">
            <a:avLst/>
          </a:prstGeom>
        </p:spPr>
        <p:txBody>
          <a:bodyPr>
            <a:normAutofit/>
          </a:bodyPr>
          <a:lstStyle/>
          <a:p>
            <a:pPr>
              <a:defRPr sz="3200" b="1" cap="all">
                <a:solidFill>
                  <a:srgbClr val="595959"/>
                </a:solidFill>
              </a:defRPr>
            </a:pPr>
            <a:r>
              <a:rPr sz="2800" dirty="0"/>
              <a:t>Nikola tesla </a:t>
            </a:r>
            <a:r>
              <a:rPr sz="2800" dirty="0" err="1"/>
              <a:t>ev</a:t>
            </a:r>
            <a:r>
              <a:rPr sz="2800" dirty="0"/>
              <a:t> RALLY  CROATIA </a:t>
            </a:r>
            <a:r>
              <a:rPr lang="en-US" sz="2800" dirty="0" smtClean="0"/>
              <a:t>2</a:t>
            </a:r>
            <a:r>
              <a:rPr sz="2800" dirty="0" smtClean="0"/>
              <a:t>01</a:t>
            </a:r>
            <a:r>
              <a:rPr lang="en-US" sz="2800" dirty="0"/>
              <a:t>8</a:t>
            </a:r>
            <a:endParaRPr sz="2800" dirty="0"/>
          </a:p>
        </p:txBody>
      </p:sp>
      <p:sp>
        <p:nvSpPr>
          <p:cNvPr id="136" name="Shape 136"/>
          <p:cNvSpPr/>
          <p:nvPr/>
        </p:nvSpPr>
        <p:spPr>
          <a:xfrm>
            <a:off x="719151" y="1272074"/>
            <a:ext cx="4068873" cy="258532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a:buSzPct val="100000"/>
              <a:defRPr b="1"/>
            </a:pPr>
            <a:r>
              <a:rPr lang="hr-HR" dirty="0">
                <a:latin typeface="Arial"/>
                <a:cs typeface="Arial"/>
                <a:sym typeface="Arial"/>
              </a:rPr>
              <a:t>6. </a:t>
            </a:r>
            <a:r>
              <a:rPr dirty="0" smtClean="0"/>
              <a:t>D</a:t>
            </a:r>
            <a:r>
              <a:rPr lang="en-US" dirty="0" smtClean="0"/>
              <a:t>AY</a:t>
            </a:r>
            <a:r>
              <a:rPr dirty="0" smtClean="0"/>
              <a:t> </a:t>
            </a:r>
            <a:r>
              <a:rPr lang="hr-HR" dirty="0" smtClean="0"/>
              <a:t>0</a:t>
            </a:r>
            <a:r>
              <a:rPr lang="en-US" dirty="0" smtClean="0"/>
              <a:t>8</a:t>
            </a:r>
            <a:r>
              <a:rPr lang="hr-HR" dirty="0" smtClean="0"/>
              <a:t>.06. </a:t>
            </a:r>
            <a:r>
              <a:rPr lang="en-US" dirty="0" smtClean="0"/>
              <a:t>Zadar-</a:t>
            </a:r>
            <a:r>
              <a:rPr lang="en-US" dirty="0" err="1" smtClean="0"/>
              <a:t>Kornati</a:t>
            </a:r>
            <a:r>
              <a:rPr lang="en-US" dirty="0" smtClean="0"/>
              <a:t> Islands</a:t>
            </a:r>
            <a:endParaRPr lang="en-US" dirty="0" smtClean="0"/>
          </a:p>
          <a:p>
            <a:pPr marL="285750" indent="-285750" algn="just">
              <a:buSzPct val="100000"/>
              <a:buFont typeface="Arial" panose="020B0604020202020204" pitchFamily="34" charset="0"/>
              <a:buChar char="•"/>
              <a:defRPr b="1"/>
            </a:pPr>
            <a:r>
              <a:rPr lang="en-US" dirty="0" smtClean="0"/>
              <a:t>Boat trip to </a:t>
            </a:r>
            <a:r>
              <a:rPr lang="en-US" dirty="0" err="1" smtClean="0"/>
              <a:t>Kornati</a:t>
            </a:r>
            <a:r>
              <a:rPr lang="en-US" dirty="0" smtClean="0"/>
              <a:t> (Lunch)</a:t>
            </a:r>
            <a:endParaRPr lang="en-US" dirty="0" smtClean="0"/>
          </a:p>
          <a:p>
            <a:pPr marL="285750" indent="-285750" algn="just">
              <a:buSzPct val="100000"/>
              <a:buFont typeface="Arial" panose="020B0604020202020204" pitchFamily="34" charset="0"/>
              <a:buChar char="•"/>
              <a:defRPr b="1"/>
            </a:pPr>
            <a:r>
              <a:rPr lang="en-US" dirty="0" smtClean="0"/>
              <a:t>Speed race Airport </a:t>
            </a:r>
            <a:r>
              <a:rPr lang="en-US" dirty="0" err="1" smtClean="0"/>
              <a:t>Šepurine</a:t>
            </a:r>
            <a:endParaRPr lang="en-US" dirty="0" smtClean="0"/>
          </a:p>
          <a:p>
            <a:pPr algn="just">
              <a:buSzPct val="100000"/>
              <a:defRPr b="1"/>
            </a:pPr>
            <a:endParaRPr dirty="0">
              <a:latin typeface="Arial"/>
              <a:ea typeface="Arial"/>
              <a:cs typeface="Arial"/>
              <a:sym typeface="Arial"/>
            </a:endParaRPr>
          </a:p>
          <a:p>
            <a:pPr algn="just"/>
            <a:endParaRPr dirty="0"/>
          </a:p>
          <a:p>
            <a:pPr marL="342900" indent="-342900" algn="just">
              <a:buSzPct val="100000"/>
              <a:buAutoNum type="arabicPeriod" startAt="4"/>
            </a:pPr>
            <a:endParaRPr dirty="0"/>
          </a:p>
          <a:p>
            <a:pPr marL="342900" indent="-342900" algn="just">
              <a:buSzPct val="100000"/>
              <a:buAutoNum type="arabicPeriod" startAt="4"/>
            </a:pPr>
            <a:endParaRPr dirty="0"/>
          </a:p>
          <a:p>
            <a:pPr marL="342900" indent="-342900" algn="just">
              <a:buSzPct val="100000"/>
              <a:buAutoNum type="arabicPeriod" startAt="5"/>
            </a:pPr>
            <a:endParaRPr dirty="0"/>
          </a:p>
          <a:p>
            <a:pPr marL="342900" indent="-342900" algn="just">
              <a:buSzPct val="100000"/>
              <a:buAutoNum type="arabicPeriod" startAt="6"/>
            </a:pPr>
            <a:endParaRP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5472" y="4459479"/>
            <a:ext cx="3908205" cy="219853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761" y="2325934"/>
            <a:ext cx="3874916" cy="21796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1941" y="4653221"/>
            <a:ext cx="3646083" cy="205088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9266" y="2325933"/>
            <a:ext cx="3619495" cy="241620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6211" y="99761"/>
            <a:ext cx="1282238" cy="1282238"/>
          </a:xfrm>
          <a:prstGeom prst="rect">
            <a:avLst/>
          </a:prstGeom>
        </p:spPr>
      </p:pic>
    </p:spTree>
    <p:extLst>
      <p:ext uri="{BB962C8B-B14F-4D97-AF65-F5344CB8AC3E}">
        <p14:creationId xmlns:p14="http://schemas.microsoft.com/office/powerpoint/2010/main" val="2163100160"/>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34"/>
                                        </p:tgtEl>
                                        <p:attrNameLst>
                                          <p:attrName>style.visibility</p:attrName>
                                        </p:attrNameLst>
                                      </p:cBhvr>
                                      <p:to>
                                        <p:strVal val="visible"/>
                                      </p:to>
                                    </p:set>
                                    <p:animEffect transition="in" filter="dissolve">
                                      <p:cBhvr>
                                        <p:cTn id="7" dur="2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TotalTime>
  <Words>711</Words>
  <Application>Microsoft Office PowerPoint</Application>
  <PresentationFormat>On-screen Show (4:3)</PresentationFormat>
  <Paragraphs>124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Helvetica</vt:lpstr>
      <vt:lpstr>Office Theme</vt:lpstr>
      <vt:lpstr>PowerPoint Presentation</vt:lpstr>
      <vt:lpstr>Nikola Tesla ev rally- INTRODUCTION</vt:lpstr>
      <vt:lpstr>Nikola tesla ev rally Croatia 2018</vt:lpstr>
      <vt:lpstr>Nikola tesla ev RALLY  CROATIA 2018</vt:lpstr>
      <vt:lpstr>Nikola tesla ev RALLY  CROATIA 2018</vt:lpstr>
      <vt:lpstr>Nikola tesla ev RALLY  CROATIA 2018</vt:lpstr>
      <vt:lpstr>Nikola tesla ev RALLY  CROATIA 2018</vt:lpstr>
      <vt:lpstr>Nikola tesla ev RALLY  CROATIA 2018</vt:lpstr>
      <vt:lpstr>Nikola tesla ev RALLY  CROATIA 2018</vt:lpstr>
      <vt:lpstr>Nikola tesla ev RALLY  CROATIA 2018</vt:lpstr>
      <vt:lpstr>Nikola tesla ev RALLY  CROATIA 2018</vt:lpstr>
      <vt:lpstr>Nikola tesla ev RALLY  CROATIA 2018</vt:lpstr>
      <vt:lpstr>THANK YOU FOR YOUR ATTENTION!   E.V.A. Blue d.o.o.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23</cp:revision>
  <dcterms:modified xsi:type="dcterms:W3CDTF">2017-07-29T19:00:19Z</dcterms:modified>
</cp:coreProperties>
</file>